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0" r:id="rId1"/>
  </p:sldMasterIdLst>
  <p:notesMasterIdLst>
    <p:notesMasterId r:id="rId37"/>
  </p:notesMasterIdLst>
  <p:sldIdLst>
    <p:sldId id="256" r:id="rId2"/>
    <p:sldId id="289" r:id="rId3"/>
    <p:sldId id="258" r:id="rId4"/>
    <p:sldId id="317" r:id="rId5"/>
    <p:sldId id="319" r:id="rId6"/>
    <p:sldId id="320" r:id="rId7"/>
    <p:sldId id="305" r:id="rId8"/>
    <p:sldId id="259" r:id="rId9"/>
    <p:sldId id="343" r:id="rId10"/>
    <p:sldId id="308" r:id="rId11"/>
    <p:sldId id="321" r:id="rId12"/>
    <p:sldId id="322" r:id="rId13"/>
    <p:sldId id="323" r:id="rId14"/>
    <p:sldId id="324" r:id="rId15"/>
    <p:sldId id="325" r:id="rId16"/>
    <p:sldId id="326" r:id="rId17"/>
    <p:sldId id="327" r:id="rId18"/>
    <p:sldId id="328" r:id="rId19"/>
    <p:sldId id="309" r:id="rId20"/>
    <p:sldId id="329" r:id="rId21"/>
    <p:sldId id="331" r:id="rId22"/>
    <p:sldId id="312" r:id="rId23"/>
    <p:sldId id="332" r:id="rId24"/>
    <p:sldId id="314" r:id="rId25"/>
    <p:sldId id="334" r:id="rId26"/>
    <p:sldId id="336" r:id="rId27"/>
    <p:sldId id="315" r:id="rId28"/>
    <p:sldId id="337" r:id="rId29"/>
    <p:sldId id="338" r:id="rId30"/>
    <p:sldId id="339" r:id="rId31"/>
    <p:sldId id="341" r:id="rId32"/>
    <p:sldId id="340" r:id="rId33"/>
    <p:sldId id="342" r:id="rId34"/>
    <p:sldId id="307" r:id="rId35"/>
    <p:sldId id="28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5" autoAdjust="0"/>
    <p:restoredTop sz="80798" autoAdjust="0"/>
  </p:normalViewPr>
  <p:slideViewPr>
    <p:cSldViewPr snapToGrid="0">
      <p:cViewPr varScale="1">
        <p:scale>
          <a:sx n="130" d="100"/>
          <a:sy n="130" d="100"/>
        </p:scale>
        <p:origin x="117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37C35-3E4E-428F-9A7E-A486B1D19899}" type="datetimeFigureOut">
              <a:rPr lang="en-US" smtClean="0"/>
              <a:t>5/24/2017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5A813-8A05-44F6-A7B3-CD21427E8F98}" type="slidenum">
              <a:rPr lang="en-US" smtClean="0"/>
              <a:t>‹#›</a:t>
            </a:fld>
            <a:endParaRPr lang="en-US"/>
          </a:p>
        </p:txBody>
      </p:sp>
    </p:spTree>
    <p:extLst>
      <p:ext uri="{BB962C8B-B14F-4D97-AF65-F5344CB8AC3E}">
        <p14:creationId xmlns:p14="http://schemas.microsoft.com/office/powerpoint/2010/main" val="85577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for coming to the first session of our advanced social media course!</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a:t>
            </a:fld>
            <a:endParaRPr lang="en-US"/>
          </a:p>
        </p:txBody>
      </p:sp>
    </p:spTree>
    <p:extLst>
      <p:ext uri="{BB962C8B-B14F-4D97-AF65-F5344CB8AC3E}">
        <p14:creationId xmlns:p14="http://schemas.microsoft.com/office/powerpoint/2010/main" val="340574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r>
              <a:rPr lang="en-US" baseline="0" dirty="0"/>
              <a:t> the building blocks</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10</a:t>
            </a:fld>
            <a:endParaRPr lang="en-US"/>
          </a:p>
        </p:txBody>
      </p:sp>
    </p:spTree>
    <p:extLst>
      <p:ext uri="{BB962C8B-B14F-4D97-AF65-F5344CB8AC3E}">
        <p14:creationId xmlns:p14="http://schemas.microsoft.com/office/powerpoint/2010/main" val="75811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process &amp; demonstrate</a:t>
            </a:r>
          </a:p>
        </p:txBody>
      </p:sp>
      <p:sp>
        <p:nvSpPr>
          <p:cNvPr id="4" name="Slide Number Placeholder 3"/>
          <p:cNvSpPr>
            <a:spLocks noGrp="1"/>
          </p:cNvSpPr>
          <p:nvPr>
            <p:ph type="sldNum" sz="quarter" idx="10"/>
          </p:nvPr>
        </p:nvSpPr>
        <p:spPr/>
        <p:txBody>
          <a:bodyPr/>
          <a:lstStyle/>
          <a:p>
            <a:fld id="{BA95A813-8A05-44F6-A7B3-CD21427E8F98}" type="slidenum">
              <a:rPr lang="en-US" smtClean="0"/>
              <a:t>11</a:t>
            </a:fld>
            <a:endParaRPr lang="en-US"/>
          </a:p>
        </p:txBody>
      </p:sp>
    </p:spTree>
    <p:extLst>
      <p:ext uri="{BB962C8B-B14F-4D97-AF65-F5344CB8AC3E}">
        <p14:creationId xmlns:p14="http://schemas.microsoft.com/office/powerpoint/2010/main" val="3139938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you create your trackable</a:t>
            </a:r>
            <a:r>
              <a:rPr lang="en-US" baseline="0" dirty="0"/>
              <a:t> link, always test your link before using it to make sure it works. There is nothing worse than sending out a bunch of digital content with a broken link.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12</a:t>
            </a:fld>
            <a:endParaRPr lang="en-US"/>
          </a:p>
        </p:txBody>
      </p:sp>
    </p:spTree>
    <p:extLst>
      <p:ext uri="{BB962C8B-B14F-4D97-AF65-F5344CB8AC3E}">
        <p14:creationId xmlns:p14="http://schemas.microsoft.com/office/powerpoint/2010/main" val="253556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it’s been explained. I want you to partner with the person next to you and create a trackable</a:t>
            </a:r>
            <a:r>
              <a:rPr lang="en-US" baseline="0" dirty="0"/>
              <a:t> link using this formula. You have five minutes. Then I’ll walk around and check your work.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13</a:t>
            </a:fld>
            <a:endParaRPr lang="en-US"/>
          </a:p>
        </p:txBody>
      </p:sp>
    </p:spTree>
    <p:extLst>
      <p:ext uri="{BB962C8B-B14F-4D97-AF65-F5344CB8AC3E}">
        <p14:creationId xmlns:p14="http://schemas.microsoft.com/office/powerpoint/2010/main" val="3910264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URL shortening allows you to tighten up a long trackable URL to something short and easy to copy</a:t>
            </a:r>
            <a:r>
              <a:rPr lang="en-US" sz="1200" baseline="0" dirty="0"/>
              <a:t> for social media posts. </a:t>
            </a:r>
            <a:r>
              <a:rPr lang="en-US" sz="1200" dirty="0"/>
              <a: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16</a:t>
            </a:fld>
            <a:endParaRPr lang="en-US"/>
          </a:p>
        </p:txBody>
      </p:sp>
    </p:spTree>
    <p:extLst>
      <p:ext uri="{BB962C8B-B14F-4D97-AF65-F5344CB8AC3E}">
        <p14:creationId xmlns:p14="http://schemas.microsoft.com/office/powerpoint/2010/main" val="119110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shortened </a:t>
            </a:r>
            <a:r>
              <a:rPr lang="en-US" dirty="0" err="1"/>
              <a:t>url</a:t>
            </a:r>
            <a:r>
              <a:rPr lang="en-US" dirty="0"/>
              <a:t> then</a:t>
            </a:r>
            <a:r>
              <a:rPr lang="en-US" baseline="0" dirty="0"/>
              <a:t> fits much better in social media posts, especially Twitter.</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17</a:t>
            </a:fld>
            <a:endParaRPr lang="en-US"/>
          </a:p>
        </p:txBody>
      </p:sp>
    </p:spTree>
    <p:extLst>
      <p:ext uri="{BB962C8B-B14F-4D97-AF65-F5344CB8AC3E}">
        <p14:creationId xmlns:p14="http://schemas.microsoft.com/office/powerpoint/2010/main" val="1522844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before, many link shortening tools also track click-throughs.</a:t>
            </a:r>
            <a:r>
              <a:rPr lang="en-US" baseline="0" dirty="0"/>
              <a:t> Here you can see that this particular link is actually performing quite well. Now because we used UTM codes, we can actually get more in-depth data. But more on that in a moment.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18</a:t>
            </a:fld>
            <a:endParaRPr lang="en-US"/>
          </a:p>
        </p:txBody>
      </p:sp>
    </p:spTree>
    <p:extLst>
      <p:ext uri="{BB962C8B-B14F-4D97-AF65-F5344CB8AC3E}">
        <p14:creationId xmlns:p14="http://schemas.microsoft.com/office/powerpoint/2010/main" val="190733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few of the top options. Many</a:t>
            </a:r>
            <a:r>
              <a:rPr lang="en-US" baseline="0" dirty="0"/>
              <a:t> are available for your phone and iPad as well.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19</a:t>
            </a:fld>
            <a:endParaRPr lang="en-US"/>
          </a:p>
        </p:txBody>
      </p:sp>
    </p:spTree>
    <p:extLst>
      <p:ext uri="{BB962C8B-B14F-4D97-AF65-F5344CB8AC3E}">
        <p14:creationId xmlns:p14="http://schemas.microsoft.com/office/powerpoint/2010/main" val="2228716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and then have them shorten</a:t>
            </a:r>
            <a:r>
              <a:rPr lang="en-US" baseline="0" dirty="0"/>
              <a:t> the trackable link they created in their groups. Walk around </a:t>
            </a:r>
            <a:r>
              <a:rPr lang="en-US" baseline="0"/>
              <a:t>and check.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20</a:t>
            </a:fld>
            <a:endParaRPr lang="en-US"/>
          </a:p>
        </p:txBody>
      </p:sp>
    </p:spTree>
    <p:extLst>
      <p:ext uri="{BB962C8B-B14F-4D97-AF65-F5344CB8AC3E}">
        <p14:creationId xmlns:p14="http://schemas.microsoft.com/office/powerpoint/2010/main" val="58153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know how to append UTM codes to our links, and then shorten them. Let’s see how that information then connects to the data in Google Analytics.</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21</a:t>
            </a:fld>
            <a:endParaRPr lang="en-US"/>
          </a:p>
        </p:txBody>
      </p:sp>
    </p:spTree>
    <p:extLst>
      <p:ext uri="{BB962C8B-B14F-4D97-AF65-F5344CB8AC3E}">
        <p14:creationId xmlns:p14="http://schemas.microsoft.com/office/powerpoint/2010/main" val="2496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grab</a:t>
            </a:r>
            <a:r>
              <a:rPr lang="en-US" baseline="0" dirty="0"/>
              <a:t> an outline to follow along with for this series.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a:t>
            </a:fld>
            <a:endParaRPr lang="en-US"/>
          </a:p>
        </p:txBody>
      </p:sp>
    </p:spTree>
    <p:extLst>
      <p:ext uri="{BB962C8B-B14F-4D97-AF65-F5344CB8AC3E}">
        <p14:creationId xmlns:p14="http://schemas.microsoft.com/office/powerpoint/2010/main" val="329697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22</a:t>
            </a:fld>
            <a:endParaRPr lang="en-US"/>
          </a:p>
        </p:txBody>
      </p:sp>
    </p:spTree>
    <p:extLst>
      <p:ext uri="{BB962C8B-B14F-4D97-AF65-F5344CB8AC3E}">
        <p14:creationId xmlns:p14="http://schemas.microsoft.com/office/powerpoint/2010/main" val="27977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23</a:t>
            </a:fld>
            <a:endParaRPr lang="en-US"/>
          </a:p>
        </p:txBody>
      </p:sp>
    </p:spTree>
    <p:extLst>
      <p:ext uri="{BB962C8B-B14F-4D97-AF65-F5344CB8AC3E}">
        <p14:creationId xmlns:p14="http://schemas.microsoft.com/office/powerpoint/2010/main" val="3013387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open your Google analytics account, you’ll see your homepage or dashboard.</a:t>
            </a:r>
            <a:r>
              <a:rPr lang="en-US" baseline="0" dirty="0"/>
              <a:t> In the top right you can change the data range. In the center you can see the data for the various terms we just discussed. On the left-hand side is the main navigation.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25</a:t>
            </a:fld>
            <a:endParaRPr lang="en-US"/>
          </a:p>
        </p:txBody>
      </p:sp>
    </p:spTree>
    <p:extLst>
      <p:ext uri="{BB962C8B-B14F-4D97-AF65-F5344CB8AC3E}">
        <p14:creationId xmlns:p14="http://schemas.microsoft.com/office/powerpoint/2010/main" val="1882491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non-profits</a:t>
            </a:r>
            <a:r>
              <a:rPr lang="en-US" baseline="0" dirty="0"/>
              <a:t> do not have the luxury of a dedicated analytics team. But you don’t need to dive too deep to get valuable information about how your website and campaigns are performing. </a:t>
            </a:r>
            <a:br>
              <a:rPr lang="en-US" baseline="0" dirty="0"/>
            </a:br>
            <a:br>
              <a:rPr lang="en-US" baseline="0" dirty="0"/>
            </a:br>
            <a:r>
              <a:rPr lang="en-US" baseline="0" dirty="0"/>
              <a:t>I’m going to highlight the key metrics that won’t overwhelm you, but will maximize your data-driven decision making.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26</a:t>
            </a:fld>
            <a:endParaRPr lang="en-US"/>
          </a:p>
        </p:txBody>
      </p:sp>
    </p:spTree>
    <p:extLst>
      <p:ext uri="{BB962C8B-B14F-4D97-AF65-F5344CB8AC3E}">
        <p14:creationId xmlns:p14="http://schemas.microsoft.com/office/powerpoint/2010/main" val="3881811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key metrics that you should consider</a:t>
            </a:r>
            <a:r>
              <a:rPr lang="en-US" baseline="0" dirty="0"/>
              <a:t> tracking in Google Analytics</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27</a:t>
            </a:fld>
            <a:endParaRPr lang="en-US"/>
          </a:p>
        </p:txBody>
      </p:sp>
    </p:spTree>
    <p:extLst>
      <p:ext uri="{BB962C8B-B14F-4D97-AF65-F5344CB8AC3E}">
        <p14:creationId xmlns:p14="http://schemas.microsoft.com/office/powerpoint/2010/main" val="1634277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demographics you can view known age &amp; gender. In this case only 36.68% of total sessions have corresponding demographic data. Even though the data is incomplete, it does</a:t>
            </a:r>
            <a:r>
              <a:rPr lang="en-US" baseline="0" dirty="0"/>
              <a:t> give a pretty good cross-section of who is visiting your website.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28</a:t>
            </a:fld>
            <a:endParaRPr lang="en-US"/>
          </a:p>
        </p:txBody>
      </p:sp>
    </p:spTree>
    <p:extLst>
      <p:ext uri="{BB962C8B-B14F-4D97-AF65-F5344CB8AC3E}">
        <p14:creationId xmlns:p14="http://schemas.microsoft.com/office/powerpoint/2010/main" val="3554342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a:t>
            </a:r>
            <a:r>
              <a:rPr lang="en-US" baseline="0" dirty="0"/>
              <a:t> can see location by country, city, state and metro area. You can also look at language if that is relevant to your ministry. You can look at the number of sessions and users as well as their behavior such as bounce-rate, pagers per session or depth-of-session and average session length.</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29</a:t>
            </a:fld>
            <a:endParaRPr lang="en-US"/>
          </a:p>
        </p:txBody>
      </p:sp>
    </p:spTree>
    <p:extLst>
      <p:ext uri="{BB962C8B-B14F-4D97-AF65-F5344CB8AC3E}">
        <p14:creationId xmlns:p14="http://schemas.microsoft.com/office/powerpoint/2010/main" val="1929257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30</a:t>
            </a:fld>
            <a:endParaRPr lang="en-US"/>
          </a:p>
        </p:txBody>
      </p:sp>
    </p:spTree>
    <p:extLst>
      <p:ext uri="{BB962C8B-B14F-4D97-AF65-F5344CB8AC3E}">
        <p14:creationId xmlns:p14="http://schemas.microsoft.com/office/powerpoint/2010/main" val="4106565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31</a:t>
            </a:fld>
            <a:endParaRPr lang="en-US"/>
          </a:p>
        </p:txBody>
      </p:sp>
    </p:spTree>
    <p:extLst>
      <p:ext uri="{BB962C8B-B14F-4D97-AF65-F5344CB8AC3E}">
        <p14:creationId xmlns:p14="http://schemas.microsoft.com/office/powerpoint/2010/main" val="561014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communicators, we want to know what is working and what is not working to drive people</a:t>
            </a:r>
            <a:r>
              <a:rPr lang="en-US" baseline="0" dirty="0"/>
              <a:t> to your website. Here is where you can determine that. Keep in mind that OTHER is links with tracking codes or campaigns.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32</a:t>
            </a:fld>
            <a:endParaRPr lang="en-US"/>
          </a:p>
        </p:txBody>
      </p:sp>
    </p:spTree>
    <p:extLst>
      <p:ext uri="{BB962C8B-B14F-4D97-AF65-F5344CB8AC3E}">
        <p14:creationId xmlns:p14="http://schemas.microsoft.com/office/powerpoint/2010/main" val="64798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a:t>
            </a:r>
            <a:r>
              <a:rPr lang="en-US" baseline="0" dirty="0"/>
              <a:t> you who haven’t attended one of my classes before</a:t>
            </a:r>
            <a:r>
              <a:rPr lang="en-US" dirty="0"/>
              <a:t>, a little bit about who I am. With</a:t>
            </a:r>
            <a:r>
              <a:rPr lang="en-US" baseline="0" dirty="0"/>
              <a:t> 10 years experience, m</a:t>
            </a:r>
            <a:r>
              <a:rPr lang="en-US" dirty="0"/>
              <a:t>y specialty</a:t>
            </a:r>
            <a:r>
              <a:rPr lang="en-US" baseline="0" dirty="0"/>
              <a:t> is building multi-channel, multi-platform digital strategies from the ground up with limited budget and resources. I am part of a new department at NAD called Social Media &amp; Big Data that serves to connect members &amp; mission through technology.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3</a:t>
            </a:fld>
            <a:endParaRPr lang="en-US"/>
          </a:p>
        </p:txBody>
      </p:sp>
    </p:spTree>
    <p:extLst>
      <p:ext uri="{BB962C8B-B14F-4D97-AF65-F5344CB8AC3E}">
        <p14:creationId xmlns:p14="http://schemas.microsoft.com/office/powerpoint/2010/main" val="2555319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then drill down deeper</a:t>
            </a:r>
            <a:r>
              <a:rPr lang="en-US" baseline="0" dirty="0"/>
              <a:t> to learn more about what aspects of the campaign performed the best. You can create as many campaigns and sources as you want.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33</a:t>
            </a:fld>
            <a:endParaRPr lang="en-US"/>
          </a:p>
        </p:txBody>
      </p:sp>
    </p:spTree>
    <p:extLst>
      <p:ext uri="{BB962C8B-B14F-4D97-AF65-F5344CB8AC3E}">
        <p14:creationId xmlns:p14="http://schemas.microsoft.com/office/powerpoint/2010/main" val="1844230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34</a:t>
            </a:fld>
            <a:endParaRPr lang="en-US"/>
          </a:p>
        </p:txBody>
      </p:sp>
    </p:spTree>
    <p:extLst>
      <p:ext uri="{BB962C8B-B14F-4D97-AF65-F5344CB8AC3E}">
        <p14:creationId xmlns:p14="http://schemas.microsoft.com/office/powerpoint/2010/main" val="2274437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mn-lt"/>
                <a:ea typeface="+mn-ea"/>
                <a:cs typeface="+mn-cs"/>
              </a:rPr>
              <a:t>I</a:t>
            </a:r>
            <a:r>
              <a:rPr lang="en-US" sz="1200" b="0" i="0" u="none" strike="noStrike" kern="1200" cap="none" baseline="0" dirty="0">
                <a:solidFill>
                  <a:schemeClr val="tx1"/>
                </a:solidFill>
                <a:effectLst/>
                <a:latin typeface="+mn-lt"/>
                <a:ea typeface="+mn-ea"/>
                <a:cs typeface="+mn-cs"/>
              </a:rPr>
              <a:t> know this is a lot of information. So I wanted to allow for plenty of question and answer time. I’m also happy to live-demo anything else you want to see. </a:t>
            </a:r>
          </a:p>
          <a:p>
            <a:endParaRPr lang="en-US" sz="1200" b="0" i="0" u="none" strike="noStrike" kern="1200" cap="none" baseline="0" dirty="0">
              <a:solidFill>
                <a:schemeClr val="tx1"/>
              </a:solidFill>
              <a:effectLst/>
              <a:latin typeface="+mn-lt"/>
              <a:ea typeface="+mn-ea"/>
              <a:cs typeface="+mn-cs"/>
            </a:endParaRPr>
          </a:p>
          <a:p>
            <a:r>
              <a:rPr lang="en-US" sz="1200" b="0" i="0" u="none" strike="noStrike" kern="1200" cap="none" baseline="0" dirty="0">
                <a:solidFill>
                  <a:schemeClr val="tx1"/>
                </a:solidFill>
                <a:effectLst/>
                <a:latin typeface="+mn-lt"/>
                <a:ea typeface="+mn-ea"/>
                <a:cs typeface="+mn-cs"/>
              </a:rPr>
              <a:t>For those of you who want to receive a copy of this presentation, see me afterwards to give me your email address.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35</a:t>
            </a:fld>
            <a:endParaRPr lang="en-US"/>
          </a:p>
        </p:txBody>
      </p:sp>
    </p:spTree>
    <p:extLst>
      <p:ext uri="{BB962C8B-B14F-4D97-AF65-F5344CB8AC3E}">
        <p14:creationId xmlns:p14="http://schemas.microsoft.com/office/powerpoint/2010/main" val="3703927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a:t>
            </a:fld>
            <a:endParaRPr lang="en-US"/>
          </a:p>
        </p:txBody>
      </p:sp>
    </p:spTree>
    <p:extLst>
      <p:ext uri="{BB962C8B-B14F-4D97-AF65-F5344CB8AC3E}">
        <p14:creationId xmlns:p14="http://schemas.microsoft.com/office/powerpoint/2010/main" val="146079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a result, you can better understand your audience, and their behavior in order to adapt your strategies to more effectively reach them. Saving both time and money</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a:t>
            </a:fld>
            <a:endParaRPr lang="en-US"/>
          </a:p>
        </p:txBody>
      </p:sp>
    </p:spTree>
    <p:extLst>
      <p:ext uri="{BB962C8B-B14F-4D97-AF65-F5344CB8AC3E}">
        <p14:creationId xmlns:p14="http://schemas.microsoft.com/office/powerpoint/2010/main" val="1196290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while maximizing impact. </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6</a:t>
            </a:fld>
            <a:endParaRPr lang="en-US"/>
          </a:p>
        </p:txBody>
      </p:sp>
    </p:spTree>
    <p:extLst>
      <p:ext uri="{BB962C8B-B14F-4D97-AF65-F5344CB8AC3E}">
        <p14:creationId xmlns:p14="http://schemas.microsoft.com/office/powerpoint/2010/main" val="119010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surprising very easy to do, which actually makes it difficult to teach because people feel like they are missing something. I assure you, it really is this straight forward.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7</a:t>
            </a:fld>
            <a:endParaRPr lang="en-US"/>
          </a:p>
        </p:txBody>
      </p:sp>
    </p:spTree>
    <p:extLst>
      <p:ext uri="{BB962C8B-B14F-4D97-AF65-F5344CB8AC3E}">
        <p14:creationId xmlns:p14="http://schemas.microsoft.com/office/powerpoint/2010/main" val="68529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UTM =</a:t>
            </a:r>
            <a:r>
              <a:rPr lang="en-US" sz="1200" baseline="0" dirty="0"/>
              <a:t> Urchin Tracking Module. UTM codes are segments appended to the end of a URL that enables data platforms like Google Analytics to record information about website visitors and traffic sources.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8</a:t>
            </a:fld>
            <a:endParaRPr lang="en-US"/>
          </a:p>
        </p:txBody>
      </p:sp>
    </p:spTree>
    <p:extLst>
      <p:ext uri="{BB962C8B-B14F-4D97-AF65-F5344CB8AC3E}">
        <p14:creationId xmlns:p14="http://schemas.microsoft.com/office/powerpoint/2010/main" val="338249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9</a:t>
            </a:fld>
            <a:endParaRPr lang="en-US"/>
          </a:p>
        </p:txBody>
      </p:sp>
    </p:spTree>
    <p:extLst>
      <p:ext uri="{BB962C8B-B14F-4D97-AF65-F5344CB8AC3E}">
        <p14:creationId xmlns:p14="http://schemas.microsoft.com/office/powerpoint/2010/main" val="432204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61BEF0D-F0BB-DE4B-95CE-6DB70DBA9567}" type="datetimeFigureOut">
              <a:rPr lang="en-US" smtClean="0"/>
              <a:pPr/>
              <a:t>5/24/2017</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85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1690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1549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7565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0257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9590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2151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61BEF0D-F0BB-DE4B-95CE-6DB70DBA9567}" type="datetimeFigureOut">
              <a:rPr lang="en-US" smtClean="0"/>
              <a:pPr/>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7721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61BEF0D-F0BB-DE4B-95CE-6DB70DBA9567}" type="datetimeFigureOut">
              <a:rPr lang="en-US" smtClean="0"/>
              <a:pPr/>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479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972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488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905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310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273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631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634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87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61BEF0D-F0BB-DE4B-95CE-6DB70DBA9567}" type="datetimeFigureOut">
              <a:rPr lang="en-US" smtClean="0"/>
              <a:pPr/>
              <a:t>5/24/2017</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440822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Beyond the Basics</a:t>
            </a:r>
          </a:p>
        </p:txBody>
      </p:sp>
      <p:sp>
        <p:nvSpPr>
          <p:cNvPr id="3" name="Subtitle 2"/>
          <p:cNvSpPr>
            <a:spLocks noGrp="1"/>
          </p:cNvSpPr>
          <p:nvPr>
            <p:ph type="subTitle" idx="1"/>
          </p:nvPr>
        </p:nvSpPr>
        <p:spPr/>
        <p:txBody>
          <a:bodyPr/>
          <a:lstStyle/>
          <a:p>
            <a:r>
              <a:rPr lang="en-US" dirty="0"/>
              <a:t>Session 1 – Web Tracking + introduction to Google analytics</a:t>
            </a:r>
          </a:p>
        </p:txBody>
      </p:sp>
    </p:spTree>
    <p:extLst>
      <p:ext uri="{BB962C8B-B14F-4D97-AF65-F5344CB8AC3E}">
        <p14:creationId xmlns:p14="http://schemas.microsoft.com/office/powerpoint/2010/main" val="187790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Your Own Tracking Links</a:t>
            </a:r>
          </a:p>
        </p:txBody>
      </p:sp>
      <p:sp>
        <p:nvSpPr>
          <p:cNvPr id="5" name="TextBox 4"/>
          <p:cNvSpPr txBox="1"/>
          <p:nvPr/>
        </p:nvSpPr>
        <p:spPr>
          <a:xfrm>
            <a:off x="409640" y="2724501"/>
            <a:ext cx="11365094" cy="400110"/>
          </a:xfrm>
          <a:prstGeom prst="rect">
            <a:avLst/>
          </a:prstGeom>
          <a:noFill/>
        </p:spPr>
        <p:txBody>
          <a:bodyPr wrap="square" rtlCol="0">
            <a:spAutoFit/>
          </a:bodyPr>
          <a:lstStyle/>
          <a:p>
            <a:r>
              <a:rPr lang="en-US" sz="2000" dirty="0"/>
              <a:t>https://www.ittoshow.com/?&amp;utm_campaign=NADnow-2017&amp;utm_source=Social-Media</a:t>
            </a:r>
          </a:p>
        </p:txBody>
      </p:sp>
      <p:sp>
        <p:nvSpPr>
          <p:cNvPr id="4" name="TextBox 3"/>
          <p:cNvSpPr txBox="1"/>
          <p:nvPr/>
        </p:nvSpPr>
        <p:spPr>
          <a:xfrm>
            <a:off x="409640" y="3339761"/>
            <a:ext cx="11702493" cy="677108"/>
          </a:xfrm>
          <a:prstGeom prst="rect">
            <a:avLst/>
          </a:prstGeom>
          <a:noFill/>
        </p:spPr>
        <p:txBody>
          <a:bodyPr wrap="square" rtlCol="0">
            <a:spAutoFit/>
          </a:bodyPr>
          <a:lstStyle/>
          <a:p>
            <a:r>
              <a:rPr lang="en-US" sz="2000" b="1" dirty="0">
                <a:solidFill>
                  <a:schemeClr val="tx1">
                    <a:lumMod val="50000"/>
                    <a:lumOff val="50000"/>
                  </a:schemeClr>
                </a:solidFill>
              </a:rPr>
              <a:t>Regular link </a:t>
            </a:r>
            <a:r>
              <a:rPr lang="en-US" sz="2000" b="1" dirty="0"/>
              <a:t>+ ? + </a:t>
            </a:r>
            <a:r>
              <a:rPr lang="en-US" sz="2000" b="1" dirty="0">
                <a:solidFill>
                  <a:schemeClr val="accent3"/>
                </a:solidFill>
              </a:rPr>
              <a:t>Campaign (what event, month, where, etc.) </a:t>
            </a:r>
            <a:r>
              <a:rPr lang="en-US" sz="2000" b="1" dirty="0"/>
              <a:t>+ </a:t>
            </a:r>
            <a:r>
              <a:rPr lang="en-US" sz="2000" b="1" dirty="0">
                <a:solidFill>
                  <a:srgbClr val="FFC000"/>
                </a:solidFill>
              </a:rPr>
              <a:t>Source (channel/platform)</a:t>
            </a:r>
          </a:p>
          <a:p>
            <a:endParaRPr lang="en-US" dirty="0"/>
          </a:p>
        </p:txBody>
      </p:sp>
      <p:pic>
        <p:nvPicPr>
          <p:cNvPr id="3" name="Picture 2"/>
          <p:cNvPicPr>
            <a:picLocks noChangeAspect="1"/>
          </p:cNvPicPr>
          <p:nvPr/>
        </p:nvPicPr>
        <p:blipFill>
          <a:blip r:embed="rId3"/>
          <a:stretch>
            <a:fillRect/>
          </a:stretch>
        </p:blipFill>
        <p:spPr>
          <a:xfrm>
            <a:off x="3823856" y="3697282"/>
            <a:ext cx="4518210" cy="3018164"/>
          </a:xfrm>
          <a:prstGeom prst="rect">
            <a:avLst/>
          </a:prstGeom>
        </p:spPr>
      </p:pic>
    </p:spTree>
    <p:extLst>
      <p:ext uri="{BB962C8B-B14F-4D97-AF65-F5344CB8AC3E}">
        <p14:creationId xmlns:p14="http://schemas.microsoft.com/office/powerpoint/2010/main" val="1080293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 </a:t>
            </a:r>
          </a:p>
        </p:txBody>
      </p:sp>
      <p:sp>
        <p:nvSpPr>
          <p:cNvPr id="3" name="TextBox 2"/>
          <p:cNvSpPr txBox="1"/>
          <p:nvPr/>
        </p:nvSpPr>
        <p:spPr>
          <a:xfrm>
            <a:off x="397875" y="2919235"/>
            <a:ext cx="11583747" cy="3139321"/>
          </a:xfrm>
          <a:prstGeom prst="rect">
            <a:avLst/>
          </a:prstGeom>
          <a:noFill/>
        </p:spPr>
        <p:txBody>
          <a:bodyPr wrap="square" rtlCol="0">
            <a:spAutoFit/>
          </a:bodyPr>
          <a:lstStyle/>
          <a:p>
            <a:r>
              <a:rPr lang="en-US" b="1" dirty="0" err="1">
                <a:solidFill>
                  <a:schemeClr val="accent6">
                    <a:lumMod val="75000"/>
                  </a:schemeClr>
                </a:solidFill>
              </a:rPr>
              <a:t>Url</a:t>
            </a:r>
            <a:r>
              <a:rPr lang="en-US" dirty="0"/>
              <a:t> = https://www.adventistlearningcommunity.com/faith-reason-earth-history</a:t>
            </a:r>
          </a:p>
          <a:p>
            <a:r>
              <a:rPr lang="en-US" b="1" dirty="0">
                <a:solidFill>
                  <a:schemeClr val="accent3"/>
                </a:solidFill>
              </a:rPr>
              <a:t>Campaign</a:t>
            </a:r>
            <a:r>
              <a:rPr lang="en-US" dirty="0"/>
              <a:t> = FaithReasonEarth-2017</a:t>
            </a:r>
          </a:p>
          <a:p>
            <a:r>
              <a:rPr lang="en-US" b="1" dirty="0">
                <a:solidFill>
                  <a:schemeClr val="accent4"/>
                </a:solidFill>
              </a:rPr>
              <a:t>Source</a:t>
            </a:r>
            <a:r>
              <a:rPr lang="en-US" dirty="0"/>
              <a:t> = Social-Media</a:t>
            </a:r>
          </a:p>
          <a:p>
            <a:endParaRPr lang="en-US" dirty="0"/>
          </a:p>
          <a:p>
            <a:r>
              <a:rPr lang="en-US" dirty="0"/>
              <a:t>Put it all together using this formula: </a:t>
            </a:r>
            <a:br>
              <a:rPr lang="en-US" dirty="0"/>
            </a:br>
            <a:r>
              <a:rPr lang="en-US" b="1" dirty="0">
                <a:solidFill>
                  <a:schemeClr val="accent6">
                    <a:lumMod val="75000"/>
                  </a:schemeClr>
                </a:solidFill>
              </a:rPr>
              <a:t>Regular link </a:t>
            </a:r>
            <a:r>
              <a:rPr lang="en-US" b="1" dirty="0"/>
              <a:t>+ ? + </a:t>
            </a:r>
            <a:r>
              <a:rPr lang="en-US" b="1" dirty="0">
                <a:solidFill>
                  <a:schemeClr val="accent3"/>
                </a:solidFill>
              </a:rPr>
              <a:t>Campaign (what event, month, where, etc.) </a:t>
            </a:r>
            <a:r>
              <a:rPr lang="en-US" b="1" dirty="0"/>
              <a:t>+ </a:t>
            </a:r>
            <a:r>
              <a:rPr lang="en-US" b="1" dirty="0">
                <a:solidFill>
                  <a:srgbClr val="FFC000"/>
                </a:solidFill>
              </a:rPr>
              <a:t>Source (channel/platform)</a:t>
            </a:r>
            <a:br>
              <a:rPr lang="en-US" b="1" dirty="0">
                <a:solidFill>
                  <a:srgbClr val="FFC000"/>
                </a:solidFill>
              </a:rPr>
            </a:br>
            <a:br>
              <a:rPr lang="en-US" b="1" dirty="0">
                <a:solidFill>
                  <a:srgbClr val="FFC000"/>
                </a:solidFill>
              </a:rPr>
            </a:br>
            <a:r>
              <a:rPr lang="en-US" b="1" dirty="0">
                <a:solidFill>
                  <a:schemeClr val="accent6">
                    <a:lumMod val="75000"/>
                  </a:schemeClr>
                </a:solidFill>
              </a:rPr>
              <a:t>https://www.adventistlearningcommunity.com/faith-reason-earth-history</a:t>
            </a:r>
            <a:r>
              <a:rPr lang="en-US" dirty="0"/>
              <a:t>?</a:t>
            </a:r>
            <a:r>
              <a:rPr lang="en-US" b="1" dirty="0">
                <a:solidFill>
                  <a:schemeClr val="accent3"/>
                </a:solidFill>
              </a:rPr>
              <a:t>&amp;utm_campaign=</a:t>
            </a:r>
            <a:r>
              <a:rPr lang="en-US" dirty="0"/>
              <a:t>FaithReasonEarth-2017</a:t>
            </a:r>
            <a:r>
              <a:rPr lang="en-US" b="1" dirty="0">
                <a:solidFill>
                  <a:schemeClr val="accent4"/>
                </a:solidFill>
              </a:rPr>
              <a:t>&amp;utm_source=</a:t>
            </a:r>
            <a:r>
              <a:rPr lang="en-US" dirty="0"/>
              <a:t>Social-Media</a:t>
            </a:r>
          </a:p>
          <a:p>
            <a:endParaRPr lang="en-US" dirty="0"/>
          </a:p>
          <a:p>
            <a:endParaRPr lang="en-US" dirty="0"/>
          </a:p>
        </p:txBody>
      </p:sp>
    </p:spTree>
    <p:extLst>
      <p:ext uri="{BB962C8B-B14F-4D97-AF65-F5344CB8AC3E}">
        <p14:creationId xmlns:p14="http://schemas.microsoft.com/office/powerpoint/2010/main" val="1358455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13433"/>
            <a:ext cx="12273497" cy="8183006"/>
          </a:xfrm>
          <a:prstGeom prst="rect">
            <a:avLst/>
          </a:prstGeom>
        </p:spPr>
      </p:pic>
      <p:sp>
        <p:nvSpPr>
          <p:cNvPr id="3" name="TextBox 2"/>
          <p:cNvSpPr txBox="1"/>
          <p:nvPr/>
        </p:nvSpPr>
        <p:spPr>
          <a:xfrm>
            <a:off x="83128" y="83127"/>
            <a:ext cx="6639959" cy="584775"/>
          </a:xfrm>
          <a:prstGeom prst="rect">
            <a:avLst/>
          </a:prstGeom>
          <a:noFill/>
        </p:spPr>
        <p:txBody>
          <a:bodyPr wrap="none" rtlCol="0">
            <a:spAutoFit/>
          </a:bodyPr>
          <a:lstStyle/>
          <a:p>
            <a:r>
              <a:rPr lang="en-US" sz="3200" b="1" dirty="0"/>
              <a:t>Be sure to always test your links! </a:t>
            </a:r>
          </a:p>
        </p:txBody>
      </p:sp>
    </p:spTree>
    <p:extLst>
      <p:ext uri="{BB962C8B-B14F-4D97-AF65-F5344CB8AC3E}">
        <p14:creationId xmlns:p14="http://schemas.microsoft.com/office/powerpoint/2010/main" val="200421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turn! </a:t>
            </a:r>
          </a:p>
        </p:txBody>
      </p:sp>
      <p:pic>
        <p:nvPicPr>
          <p:cNvPr id="3" name="Picture 2"/>
          <p:cNvPicPr>
            <a:picLocks noChangeAspect="1"/>
          </p:cNvPicPr>
          <p:nvPr/>
        </p:nvPicPr>
        <p:blipFill>
          <a:blip r:embed="rId3"/>
          <a:stretch>
            <a:fillRect/>
          </a:stretch>
        </p:blipFill>
        <p:spPr>
          <a:xfrm>
            <a:off x="441512" y="2376054"/>
            <a:ext cx="4389649" cy="4389649"/>
          </a:xfrm>
          <a:prstGeom prst="rect">
            <a:avLst/>
          </a:prstGeom>
        </p:spPr>
      </p:pic>
      <p:pic>
        <p:nvPicPr>
          <p:cNvPr id="4" name="Picture 3"/>
          <p:cNvPicPr>
            <a:picLocks noChangeAspect="1"/>
          </p:cNvPicPr>
          <p:nvPr/>
        </p:nvPicPr>
        <p:blipFill>
          <a:blip r:embed="rId4"/>
          <a:stretch>
            <a:fillRect/>
          </a:stretch>
        </p:blipFill>
        <p:spPr>
          <a:xfrm>
            <a:off x="7173395" y="2346308"/>
            <a:ext cx="4511692" cy="4511692"/>
          </a:xfrm>
          <a:prstGeom prst="rect">
            <a:avLst/>
          </a:prstGeom>
        </p:spPr>
      </p:pic>
      <p:sp>
        <p:nvSpPr>
          <p:cNvPr id="5" name="Arrow: Right 4"/>
          <p:cNvSpPr/>
          <p:nvPr/>
        </p:nvSpPr>
        <p:spPr>
          <a:xfrm>
            <a:off x="5158781" y="4371517"/>
            <a:ext cx="1809240" cy="743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197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URL </a:t>
            </a:r>
            <a:r>
              <a:rPr lang="en-US" dirty="0" err="1"/>
              <a:t>Shorteners</a:t>
            </a:r>
            <a:endParaRPr lang="en-US" dirty="0"/>
          </a:p>
        </p:txBody>
      </p:sp>
      <p:sp>
        <p:nvSpPr>
          <p:cNvPr id="3" name="Text Placeholder 2"/>
          <p:cNvSpPr>
            <a:spLocks noGrp="1"/>
          </p:cNvSpPr>
          <p:nvPr>
            <p:ph type="body" idx="1"/>
          </p:nvPr>
        </p:nvSpPr>
        <p:spPr/>
        <p:txBody>
          <a:bodyPr/>
          <a:lstStyle/>
          <a:p>
            <a:r>
              <a:rPr lang="en-US" dirty="0">
                <a:solidFill>
                  <a:schemeClr val="accent1"/>
                </a:solidFill>
              </a:rPr>
              <a:t>Why, how, &amp; benefits</a:t>
            </a:r>
          </a:p>
        </p:txBody>
      </p:sp>
    </p:spTree>
    <p:extLst>
      <p:ext uri="{BB962C8B-B14F-4D97-AF65-F5344CB8AC3E}">
        <p14:creationId xmlns:p14="http://schemas.microsoft.com/office/powerpoint/2010/main" val="2643873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shorten your links?</a:t>
            </a:r>
          </a:p>
        </p:txBody>
      </p:sp>
      <p:pic>
        <p:nvPicPr>
          <p:cNvPr id="4" name="Picture 3"/>
          <p:cNvPicPr>
            <a:picLocks noChangeAspect="1"/>
          </p:cNvPicPr>
          <p:nvPr/>
        </p:nvPicPr>
        <p:blipFill rotWithShape="1">
          <a:blip r:embed="rId2"/>
          <a:srcRect b="23920"/>
          <a:stretch/>
        </p:blipFill>
        <p:spPr>
          <a:xfrm>
            <a:off x="7139164" y="4771652"/>
            <a:ext cx="4387675" cy="2086348"/>
          </a:xfrm>
          <a:prstGeom prst="rect">
            <a:avLst/>
          </a:prstGeom>
        </p:spPr>
      </p:pic>
      <p:sp>
        <p:nvSpPr>
          <p:cNvPr id="5" name="Content Placeholder 2"/>
          <p:cNvSpPr txBox="1">
            <a:spLocks/>
          </p:cNvSpPr>
          <p:nvPr/>
        </p:nvSpPr>
        <p:spPr>
          <a:xfrm>
            <a:off x="524167" y="2687751"/>
            <a:ext cx="10517091" cy="2290105"/>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3200" dirty="0"/>
              <a:t>Saves valuable space in your social media posts</a:t>
            </a:r>
          </a:p>
          <a:p>
            <a:r>
              <a:rPr lang="en-US" sz="3200" dirty="0"/>
              <a:t>Hides/masks UTM codes (trackable links)</a:t>
            </a:r>
          </a:p>
          <a:p>
            <a:r>
              <a:rPr lang="en-US" sz="3200" dirty="0"/>
              <a:t>Looks cleaner for marketing messages</a:t>
            </a:r>
          </a:p>
          <a:p>
            <a:r>
              <a:rPr lang="en-US" sz="3200" dirty="0"/>
              <a:t>Easy to share</a:t>
            </a:r>
          </a:p>
          <a:p>
            <a:r>
              <a:rPr lang="en-US" sz="3200" dirty="0"/>
              <a:t>Built in tracking</a:t>
            </a:r>
          </a:p>
        </p:txBody>
      </p:sp>
    </p:spTree>
    <p:extLst>
      <p:ext uri="{BB962C8B-B14F-4D97-AF65-F5344CB8AC3E}">
        <p14:creationId xmlns:p14="http://schemas.microsoft.com/office/powerpoint/2010/main" val="3802530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627" y="1608758"/>
            <a:ext cx="11531872" cy="1107996"/>
          </a:xfrm>
          <a:prstGeom prst="rect">
            <a:avLst/>
          </a:prstGeom>
          <a:noFill/>
        </p:spPr>
        <p:txBody>
          <a:bodyPr wrap="square" rtlCol="0">
            <a:spAutoFit/>
          </a:bodyPr>
          <a:lstStyle/>
          <a:p>
            <a:r>
              <a:rPr lang="en-US" sz="2400" b="1" dirty="0">
                <a:solidFill>
                  <a:schemeClr val="accent1"/>
                </a:solidFill>
              </a:rPr>
              <a:t>THIS: </a:t>
            </a:r>
            <a:r>
              <a:rPr lang="en-US" sz="2400" dirty="0"/>
              <a:t>https://www.adventistlearningcommunity.com/faith-reason-earth-history?&amp;utm_campaign=FaithReasonEarth-2017&amp;utm_source=Social-Media</a:t>
            </a:r>
          </a:p>
          <a:p>
            <a:endParaRPr lang="en-US" dirty="0"/>
          </a:p>
        </p:txBody>
      </p:sp>
      <p:sp>
        <p:nvSpPr>
          <p:cNvPr id="3" name="TextBox 2"/>
          <p:cNvSpPr txBox="1"/>
          <p:nvPr/>
        </p:nvSpPr>
        <p:spPr>
          <a:xfrm>
            <a:off x="371627" y="2845887"/>
            <a:ext cx="9082936" cy="769441"/>
          </a:xfrm>
          <a:prstGeom prst="rect">
            <a:avLst/>
          </a:prstGeom>
          <a:noFill/>
        </p:spPr>
        <p:txBody>
          <a:bodyPr wrap="none" rtlCol="0">
            <a:spAutoFit/>
          </a:bodyPr>
          <a:lstStyle/>
          <a:p>
            <a:r>
              <a:rPr lang="en-US" sz="4400" b="1" dirty="0">
                <a:solidFill>
                  <a:schemeClr val="accent1"/>
                </a:solidFill>
              </a:rPr>
              <a:t>BECOMES: </a:t>
            </a:r>
            <a:r>
              <a:rPr lang="en-US" sz="4400" dirty="0"/>
              <a:t>https://goo.gl/ZaBXgL</a:t>
            </a:r>
          </a:p>
        </p:txBody>
      </p:sp>
      <p:pic>
        <p:nvPicPr>
          <p:cNvPr id="4" name="Picture 3"/>
          <p:cNvPicPr>
            <a:picLocks noChangeAspect="1"/>
          </p:cNvPicPr>
          <p:nvPr/>
        </p:nvPicPr>
        <p:blipFill>
          <a:blip r:embed="rId3"/>
          <a:stretch>
            <a:fillRect/>
          </a:stretch>
        </p:blipFill>
        <p:spPr>
          <a:xfrm>
            <a:off x="9334500" y="4140117"/>
            <a:ext cx="2857500" cy="2857500"/>
          </a:xfrm>
          <a:prstGeom prst="rect">
            <a:avLst/>
          </a:prstGeom>
        </p:spPr>
      </p:pic>
    </p:spTree>
    <p:extLst>
      <p:ext uri="{BB962C8B-B14F-4D97-AF65-F5344CB8AC3E}">
        <p14:creationId xmlns:p14="http://schemas.microsoft.com/office/powerpoint/2010/main" val="66318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70"/>
          <a:stretch/>
        </p:blipFill>
        <p:spPr>
          <a:xfrm>
            <a:off x="6615" y="0"/>
            <a:ext cx="5400529" cy="6858000"/>
          </a:xfrm>
          <a:prstGeom prst="rect">
            <a:avLst/>
          </a:prstGeom>
        </p:spPr>
      </p:pic>
      <p:pic>
        <p:nvPicPr>
          <p:cNvPr id="3" name="Picture 2"/>
          <p:cNvPicPr>
            <a:picLocks noChangeAspect="1"/>
          </p:cNvPicPr>
          <p:nvPr/>
        </p:nvPicPr>
        <p:blipFill rotWithShape="1">
          <a:blip r:embed="rId4"/>
          <a:srcRect b="2325"/>
          <a:stretch/>
        </p:blipFill>
        <p:spPr>
          <a:xfrm>
            <a:off x="5407144" y="1851450"/>
            <a:ext cx="5218477" cy="4335819"/>
          </a:xfrm>
          <a:prstGeom prst="rect">
            <a:avLst/>
          </a:prstGeom>
        </p:spPr>
      </p:pic>
      <p:sp>
        <p:nvSpPr>
          <p:cNvPr id="4" name="Arrow: Left 3"/>
          <p:cNvSpPr/>
          <p:nvPr/>
        </p:nvSpPr>
        <p:spPr>
          <a:xfrm>
            <a:off x="4273720" y="1207790"/>
            <a:ext cx="870391" cy="4987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p:cNvSpPr/>
          <p:nvPr/>
        </p:nvSpPr>
        <p:spPr>
          <a:xfrm>
            <a:off x="6435029" y="2474259"/>
            <a:ext cx="733476" cy="777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386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They track too!</a:t>
            </a:r>
          </a:p>
        </p:txBody>
      </p:sp>
      <p:pic>
        <p:nvPicPr>
          <p:cNvPr id="3" name="Picture 2"/>
          <p:cNvPicPr>
            <a:picLocks noChangeAspect="1"/>
          </p:cNvPicPr>
          <p:nvPr/>
        </p:nvPicPr>
        <p:blipFill rotWithShape="1">
          <a:blip r:embed="rId3"/>
          <a:srcRect t="1376"/>
          <a:stretch/>
        </p:blipFill>
        <p:spPr>
          <a:xfrm>
            <a:off x="0" y="2664962"/>
            <a:ext cx="12192000" cy="3731663"/>
          </a:xfrm>
          <a:prstGeom prst="rect">
            <a:avLst/>
          </a:prstGeom>
        </p:spPr>
      </p:pic>
      <p:sp>
        <p:nvSpPr>
          <p:cNvPr id="4" name="Arrow: Left 3"/>
          <p:cNvSpPr/>
          <p:nvPr/>
        </p:nvSpPr>
        <p:spPr>
          <a:xfrm>
            <a:off x="10728309" y="5848247"/>
            <a:ext cx="1286027" cy="6307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74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68774" y="3902094"/>
            <a:ext cx="5044226" cy="2528176"/>
          </a:xfrm>
          <a:prstGeom prst="rect">
            <a:avLst/>
          </a:prstGeom>
        </p:spPr>
      </p:pic>
      <p:sp>
        <p:nvSpPr>
          <p:cNvPr id="2" name="Title 1"/>
          <p:cNvSpPr>
            <a:spLocks noGrp="1"/>
          </p:cNvSpPr>
          <p:nvPr>
            <p:ph type="title"/>
          </p:nvPr>
        </p:nvSpPr>
        <p:spPr/>
        <p:txBody>
          <a:bodyPr/>
          <a:lstStyle/>
          <a:p>
            <a:r>
              <a:rPr lang="en-US" dirty="0"/>
              <a:t>The Short List of URL </a:t>
            </a:r>
            <a:r>
              <a:rPr lang="en-US" dirty="0" err="1"/>
              <a:t>Shorteners</a:t>
            </a:r>
            <a:endParaRPr lang="en-US" dirty="0"/>
          </a:p>
        </p:txBody>
      </p:sp>
      <p:sp>
        <p:nvSpPr>
          <p:cNvPr id="6" name="Content Placeholder 2"/>
          <p:cNvSpPr txBox="1">
            <a:spLocks/>
          </p:cNvSpPr>
          <p:nvPr/>
        </p:nvSpPr>
        <p:spPr>
          <a:xfrm>
            <a:off x="514387" y="2555726"/>
            <a:ext cx="10517091" cy="2290105"/>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000" b="1" dirty="0">
                <a:solidFill>
                  <a:schemeClr val="accent1"/>
                </a:solidFill>
              </a:rPr>
              <a:t>Goo.gl</a:t>
            </a:r>
            <a:r>
              <a:rPr lang="en-US" sz="2000" dirty="0"/>
              <a:t> – Provided by Google with built-in individual link analytics</a:t>
            </a:r>
          </a:p>
          <a:p>
            <a:r>
              <a:rPr lang="en-US" sz="2000" b="1" dirty="0">
                <a:solidFill>
                  <a:schemeClr val="accent1"/>
                </a:solidFill>
              </a:rPr>
              <a:t>Rebrandly.com</a:t>
            </a:r>
            <a:r>
              <a:rPr lang="en-US" sz="2000" dirty="0"/>
              <a:t> – Create &amp; share short links with your domain name</a:t>
            </a:r>
          </a:p>
          <a:p>
            <a:r>
              <a:rPr lang="en-US" sz="2000" b="1" dirty="0">
                <a:solidFill>
                  <a:schemeClr val="accent1"/>
                </a:solidFill>
              </a:rPr>
              <a:t>Bit.ly</a:t>
            </a:r>
            <a:r>
              <a:rPr lang="en-US" sz="2000" dirty="0"/>
              <a:t> – Shorten, brand, &amp; optimize links while tracking individual link analytics</a:t>
            </a:r>
          </a:p>
          <a:p>
            <a:r>
              <a:rPr lang="en-US" sz="2000" b="1" dirty="0">
                <a:solidFill>
                  <a:schemeClr val="accent1"/>
                </a:solidFill>
              </a:rPr>
              <a:t>Ow.ly</a:t>
            </a:r>
            <a:r>
              <a:rPr lang="en-US" sz="2000" dirty="0"/>
              <a:t> – Provided by Hootsuite with built in analytics</a:t>
            </a:r>
          </a:p>
          <a:p>
            <a:r>
              <a:rPr lang="en-US" sz="2000" b="1" dirty="0">
                <a:solidFill>
                  <a:schemeClr val="accent1"/>
                </a:solidFill>
              </a:rPr>
              <a:t>Hiveam.com</a:t>
            </a:r>
            <a:r>
              <a:rPr lang="en-US" sz="2000" dirty="0"/>
              <a:t> – Link management dashboard</a:t>
            </a:r>
          </a:p>
          <a:p>
            <a:r>
              <a:rPr lang="en-US" sz="2000" b="1" dirty="0">
                <a:solidFill>
                  <a:schemeClr val="accent1"/>
                </a:solidFill>
              </a:rPr>
              <a:t>Tr.im</a:t>
            </a:r>
            <a:r>
              <a:rPr lang="en-US" sz="2000" dirty="0"/>
              <a:t> – Link management dashboard</a:t>
            </a:r>
          </a:p>
          <a:p>
            <a:r>
              <a:rPr lang="en-US" sz="2000" i="1" dirty="0"/>
              <a:t>There’s more….</a:t>
            </a:r>
            <a:endParaRPr lang="en-US" sz="2000" dirty="0"/>
          </a:p>
        </p:txBody>
      </p:sp>
    </p:spTree>
    <p:extLst>
      <p:ext uri="{BB962C8B-B14F-4D97-AF65-F5344CB8AC3E}">
        <p14:creationId xmlns:p14="http://schemas.microsoft.com/office/powerpoint/2010/main" val="2674156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sessions</a:t>
            </a:r>
          </a:p>
        </p:txBody>
      </p:sp>
      <p:sp>
        <p:nvSpPr>
          <p:cNvPr id="3" name="TextBox 2"/>
          <p:cNvSpPr txBox="1"/>
          <p:nvPr/>
        </p:nvSpPr>
        <p:spPr>
          <a:xfrm>
            <a:off x="755628" y="2593528"/>
            <a:ext cx="5746317" cy="3785652"/>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a:solidFill>
                  <a:schemeClr val="accent1"/>
                </a:solidFill>
              </a:rPr>
              <a:t>Session 1: </a:t>
            </a:r>
            <a:r>
              <a:rPr lang="en-US" sz="2000" dirty="0">
                <a:solidFill>
                  <a:schemeClr val="accent1"/>
                </a:solidFill>
              </a:rPr>
              <a:t>Web Tracking + Introduction to Google Analytics</a:t>
            </a:r>
            <a:br>
              <a:rPr lang="en-US" sz="2000" dirty="0"/>
            </a:br>
            <a:endParaRPr lang="en-US" sz="2000" b="1" dirty="0"/>
          </a:p>
          <a:p>
            <a:pPr marL="285750" indent="-285750">
              <a:buFont typeface="Wingdings" panose="05000000000000000000" pitchFamily="2" charset="2"/>
              <a:buChar char="§"/>
            </a:pPr>
            <a:r>
              <a:rPr lang="en-US" sz="2000" b="1" dirty="0"/>
              <a:t>Session 2: </a:t>
            </a:r>
            <a:r>
              <a:rPr lang="en-US" sz="2000" dirty="0"/>
              <a:t>Basics of Placing Targeted, Paid Social Media Ads</a:t>
            </a:r>
            <a:br>
              <a:rPr lang="en-US" sz="2000" b="1" dirty="0"/>
            </a:br>
            <a:endParaRPr lang="en-US" sz="2000" b="1" dirty="0"/>
          </a:p>
          <a:p>
            <a:pPr marL="285750" indent="-285750">
              <a:buFont typeface="Wingdings" panose="05000000000000000000" pitchFamily="2" charset="2"/>
              <a:buChar char="§"/>
            </a:pPr>
            <a:r>
              <a:rPr lang="en-US" sz="2000" b="1" dirty="0"/>
              <a:t>Session 3: </a:t>
            </a:r>
            <a:r>
              <a:rPr lang="en-US" sz="2000" dirty="0"/>
              <a:t>Basics of Social Media Insights &amp; Reporting</a:t>
            </a:r>
            <a:br>
              <a:rPr lang="en-US" sz="2000" dirty="0"/>
            </a:br>
            <a:endParaRPr lang="en-US" sz="2000" dirty="0"/>
          </a:p>
          <a:p>
            <a:pPr marL="285750" indent="-285750">
              <a:buFont typeface="Wingdings" panose="05000000000000000000" pitchFamily="2" charset="2"/>
              <a:buChar char="§"/>
            </a:pPr>
            <a:r>
              <a:rPr lang="en-US" sz="2000" b="1" dirty="0"/>
              <a:t>Session 4: </a:t>
            </a:r>
            <a:r>
              <a:rPr lang="en-US" sz="2000" dirty="0"/>
              <a:t>Event Campaigns, Goals, Strategy, Budget, and Results</a:t>
            </a:r>
            <a:br>
              <a:rPr lang="en-US" sz="2000" dirty="0"/>
            </a:br>
            <a:endParaRPr lang="en-US" sz="2000" dirty="0"/>
          </a:p>
        </p:txBody>
      </p:sp>
      <p:pic>
        <p:nvPicPr>
          <p:cNvPr id="4" name="Picture 3"/>
          <p:cNvPicPr>
            <a:picLocks noChangeAspect="1"/>
          </p:cNvPicPr>
          <p:nvPr/>
        </p:nvPicPr>
        <p:blipFill>
          <a:blip r:embed="rId3"/>
          <a:stretch>
            <a:fillRect/>
          </a:stretch>
        </p:blipFill>
        <p:spPr>
          <a:xfrm>
            <a:off x="7424468" y="2329953"/>
            <a:ext cx="4457289" cy="4457289"/>
          </a:xfrm>
          <a:prstGeom prst="rect">
            <a:avLst/>
          </a:prstGeom>
        </p:spPr>
      </p:pic>
    </p:spTree>
    <p:extLst>
      <p:ext uri="{BB962C8B-B14F-4D97-AF65-F5344CB8AC3E}">
        <p14:creationId xmlns:p14="http://schemas.microsoft.com/office/powerpoint/2010/main" val="3952085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turn! Remember, keep it short. </a:t>
            </a:r>
          </a:p>
        </p:txBody>
      </p:sp>
      <p:pic>
        <p:nvPicPr>
          <p:cNvPr id="4" name="Picture 3"/>
          <p:cNvPicPr>
            <a:picLocks noChangeAspect="1"/>
          </p:cNvPicPr>
          <p:nvPr/>
        </p:nvPicPr>
        <p:blipFill rotWithShape="1">
          <a:blip r:embed="rId3"/>
          <a:srcRect t="16905" b="14080"/>
          <a:stretch/>
        </p:blipFill>
        <p:spPr>
          <a:xfrm>
            <a:off x="2997473" y="2498708"/>
            <a:ext cx="6205568" cy="4282843"/>
          </a:xfrm>
          <a:prstGeom prst="rect">
            <a:avLst/>
          </a:prstGeom>
        </p:spPr>
      </p:pic>
    </p:spTree>
    <p:extLst>
      <p:ext uri="{BB962C8B-B14F-4D97-AF65-F5344CB8AC3E}">
        <p14:creationId xmlns:p14="http://schemas.microsoft.com/office/powerpoint/2010/main" val="877764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693333"/>
            <a:ext cx="4218979" cy="1735667"/>
          </a:xfrm>
        </p:spPr>
        <p:txBody>
          <a:bodyPr/>
          <a:lstStyle/>
          <a:p>
            <a:r>
              <a:rPr lang="en-US" dirty="0"/>
              <a:t>Google Analytics</a:t>
            </a:r>
          </a:p>
        </p:txBody>
      </p:sp>
      <p:sp>
        <p:nvSpPr>
          <p:cNvPr id="4" name="Text Placeholder 3"/>
          <p:cNvSpPr>
            <a:spLocks noGrp="1"/>
          </p:cNvSpPr>
          <p:nvPr>
            <p:ph type="body" sz="half" idx="2"/>
          </p:nvPr>
        </p:nvSpPr>
        <p:spPr>
          <a:xfrm>
            <a:off x="1257640" y="3429000"/>
            <a:ext cx="3859212" cy="1371600"/>
          </a:xfrm>
        </p:spPr>
        <p:txBody>
          <a:bodyPr/>
          <a:lstStyle/>
          <a:p>
            <a:r>
              <a:rPr lang="en-US" dirty="0"/>
              <a:t>Connecting the Dots</a:t>
            </a:r>
          </a:p>
        </p:txBody>
      </p:sp>
      <p:sp>
        <p:nvSpPr>
          <p:cNvPr id="3" name="TextBox 2"/>
          <p:cNvSpPr txBox="1"/>
          <p:nvPr/>
        </p:nvSpPr>
        <p:spPr>
          <a:xfrm>
            <a:off x="6420359" y="2955542"/>
            <a:ext cx="2603598" cy="400110"/>
          </a:xfrm>
          <a:prstGeom prst="rect">
            <a:avLst/>
          </a:prstGeom>
          <a:noFill/>
        </p:spPr>
        <p:txBody>
          <a:bodyPr wrap="none" rtlCol="0">
            <a:spAutoFit/>
          </a:bodyPr>
          <a:lstStyle/>
          <a:p>
            <a:r>
              <a:rPr lang="en-US" sz="2000" dirty="0">
                <a:solidFill>
                  <a:schemeClr val="accent1"/>
                </a:solidFill>
              </a:rPr>
              <a:t>OVERVIEW &amp; SET UP</a:t>
            </a:r>
          </a:p>
        </p:txBody>
      </p:sp>
    </p:spTree>
    <p:extLst>
      <p:ext uri="{BB962C8B-B14F-4D97-AF65-F5344CB8AC3E}">
        <p14:creationId xmlns:p14="http://schemas.microsoft.com/office/powerpoint/2010/main" val="773364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it &amp; why do you need it?</a:t>
            </a:r>
          </a:p>
        </p:txBody>
      </p:sp>
      <p:sp>
        <p:nvSpPr>
          <p:cNvPr id="3" name="Content Placeholder 2"/>
          <p:cNvSpPr>
            <a:spLocks noGrp="1"/>
          </p:cNvSpPr>
          <p:nvPr>
            <p:ph sz="half" idx="1"/>
          </p:nvPr>
        </p:nvSpPr>
        <p:spPr>
          <a:xfrm>
            <a:off x="416588" y="3191641"/>
            <a:ext cx="7006189" cy="1546613"/>
          </a:xfrm>
        </p:spPr>
        <p:txBody>
          <a:bodyPr>
            <a:noAutofit/>
          </a:bodyPr>
          <a:lstStyle/>
          <a:p>
            <a:pPr marL="0" indent="0">
              <a:buNone/>
            </a:pPr>
            <a:r>
              <a:rPr lang="en-US" sz="2800" dirty="0"/>
              <a:t>Google Analytics is a free and essential tool for monitoring and understanding how visitors interact with your website and where they come from. </a:t>
            </a:r>
          </a:p>
        </p:txBody>
      </p:sp>
      <p:pic>
        <p:nvPicPr>
          <p:cNvPr id="6" name="Picture 5"/>
          <p:cNvPicPr>
            <a:picLocks noChangeAspect="1"/>
          </p:cNvPicPr>
          <p:nvPr/>
        </p:nvPicPr>
        <p:blipFill>
          <a:blip r:embed="rId3"/>
          <a:stretch>
            <a:fillRect/>
          </a:stretch>
        </p:blipFill>
        <p:spPr>
          <a:xfrm>
            <a:off x="7545023" y="2504125"/>
            <a:ext cx="4191834" cy="4191834"/>
          </a:xfrm>
          <a:prstGeom prst="rect">
            <a:avLst/>
          </a:prstGeom>
        </p:spPr>
      </p:pic>
    </p:spTree>
    <p:extLst>
      <p:ext uri="{BB962C8B-B14F-4D97-AF65-F5344CB8AC3E}">
        <p14:creationId xmlns:p14="http://schemas.microsoft.com/office/powerpoint/2010/main" val="190554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0349"/>
            <a:ext cx="6799180" cy="5880032"/>
          </a:xfrm>
          <a:prstGeom prst="rect">
            <a:avLst/>
          </a:prstGeom>
        </p:spPr>
      </p:pic>
      <p:sp>
        <p:nvSpPr>
          <p:cNvPr id="3" name="Content Placeholder 2"/>
          <p:cNvSpPr txBox="1">
            <a:spLocks/>
          </p:cNvSpPr>
          <p:nvPr/>
        </p:nvSpPr>
        <p:spPr>
          <a:xfrm>
            <a:off x="6924965" y="2302435"/>
            <a:ext cx="5172498" cy="3416301"/>
          </a:xfrm>
          <a:prstGeom prst="rect">
            <a:avLst/>
          </a:prstGeom>
        </p:spPr>
        <p:txBody>
          <a:bodyPr>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b="1" dirty="0"/>
              <a:t>Set up:</a:t>
            </a:r>
          </a:p>
          <a:p>
            <a:r>
              <a:rPr lang="en-US" dirty="0"/>
              <a:t>Go to </a:t>
            </a:r>
            <a:r>
              <a:rPr lang="en-US" b="1" dirty="0">
                <a:solidFill>
                  <a:schemeClr val="accent1"/>
                </a:solidFill>
              </a:rPr>
              <a:t>google.com/analytics</a:t>
            </a:r>
          </a:p>
          <a:p>
            <a:r>
              <a:rPr lang="en-US" dirty="0"/>
              <a:t>If you have a google account, sign in. If not, create an account.</a:t>
            </a:r>
          </a:p>
          <a:p>
            <a:r>
              <a:rPr lang="en-US" dirty="0"/>
              <a:t>Set up your website in Admin that will serve as a data collection point. </a:t>
            </a:r>
          </a:p>
          <a:p>
            <a:r>
              <a:rPr lang="en-US" dirty="0"/>
              <a:t>Add the Analytics tracking code to your website. </a:t>
            </a:r>
            <a:r>
              <a:rPr lang="en-US" i="1" dirty="0"/>
              <a:t>Will be slightly different for each website platform.</a:t>
            </a:r>
          </a:p>
          <a:p>
            <a:r>
              <a:rPr lang="en-US" dirty="0"/>
              <a:t>Wait 24 hours for data to begin to appear. </a:t>
            </a:r>
          </a:p>
        </p:txBody>
      </p:sp>
      <p:pic>
        <p:nvPicPr>
          <p:cNvPr id="4" name="Picture 3"/>
          <p:cNvPicPr>
            <a:picLocks noChangeAspect="1"/>
          </p:cNvPicPr>
          <p:nvPr/>
        </p:nvPicPr>
        <p:blipFill>
          <a:blip r:embed="rId4"/>
          <a:stretch>
            <a:fillRect/>
          </a:stretch>
        </p:blipFill>
        <p:spPr>
          <a:xfrm>
            <a:off x="0" y="650349"/>
            <a:ext cx="6799180" cy="5880032"/>
          </a:xfrm>
          <a:prstGeom prst="rect">
            <a:avLst/>
          </a:prstGeom>
        </p:spPr>
      </p:pic>
      <p:pic>
        <p:nvPicPr>
          <p:cNvPr id="5" name="Picture 4"/>
          <p:cNvPicPr>
            <a:picLocks noChangeAspect="1"/>
          </p:cNvPicPr>
          <p:nvPr/>
        </p:nvPicPr>
        <p:blipFill>
          <a:blip r:embed="rId5"/>
          <a:stretch>
            <a:fillRect/>
          </a:stretch>
        </p:blipFill>
        <p:spPr>
          <a:xfrm>
            <a:off x="-5655" y="650349"/>
            <a:ext cx="6804835" cy="5884922"/>
          </a:xfrm>
          <a:prstGeom prst="rect">
            <a:avLst/>
          </a:prstGeom>
        </p:spPr>
      </p:pic>
      <p:pic>
        <p:nvPicPr>
          <p:cNvPr id="7" name="Picture 6"/>
          <p:cNvPicPr>
            <a:picLocks noChangeAspect="1"/>
          </p:cNvPicPr>
          <p:nvPr/>
        </p:nvPicPr>
        <p:blipFill>
          <a:blip r:embed="rId6"/>
          <a:stretch>
            <a:fillRect/>
          </a:stretch>
        </p:blipFill>
        <p:spPr>
          <a:xfrm>
            <a:off x="-5655" y="650349"/>
            <a:ext cx="6804835" cy="5884922"/>
          </a:xfrm>
          <a:prstGeom prst="rect">
            <a:avLst/>
          </a:prstGeom>
        </p:spPr>
      </p:pic>
      <p:sp>
        <p:nvSpPr>
          <p:cNvPr id="8" name="Title 1"/>
          <p:cNvSpPr txBox="1">
            <a:spLocks/>
          </p:cNvSpPr>
          <p:nvPr/>
        </p:nvSpPr>
        <p:spPr>
          <a:xfrm>
            <a:off x="0" y="0"/>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lumMod val="75000"/>
                    <a:lumOff val="25000"/>
                  </a:schemeClr>
                </a:solidFill>
              </a:rPr>
              <a:t>Squarespace Example</a:t>
            </a:r>
          </a:p>
        </p:txBody>
      </p:sp>
    </p:spTree>
    <p:extLst>
      <p:ext uri="{BB962C8B-B14F-4D97-AF65-F5344CB8AC3E}">
        <p14:creationId xmlns:p14="http://schemas.microsoft.com/office/powerpoint/2010/main" val="27733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terms/metrics</a:t>
            </a:r>
          </a:p>
        </p:txBody>
      </p:sp>
      <p:pic>
        <p:nvPicPr>
          <p:cNvPr id="4" name="Picture 3"/>
          <p:cNvPicPr>
            <a:picLocks noChangeAspect="1"/>
          </p:cNvPicPr>
          <p:nvPr/>
        </p:nvPicPr>
        <p:blipFill>
          <a:blip r:embed="rId2"/>
          <a:stretch>
            <a:fillRect/>
          </a:stretch>
        </p:blipFill>
        <p:spPr>
          <a:xfrm>
            <a:off x="6439919" y="3056021"/>
            <a:ext cx="5706536" cy="3801980"/>
          </a:xfrm>
          <a:prstGeom prst="rect">
            <a:avLst/>
          </a:prstGeom>
        </p:spPr>
      </p:pic>
      <p:sp>
        <p:nvSpPr>
          <p:cNvPr id="3" name="Content Placeholder 2"/>
          <p:cNvSpPr>
            <a:spLocks noGrp="1"/>
          </p:cNvSpPr>
          <p:nvPr>
            <p:ph sz="half" idx="1"/>
          </p:nvPr>
        </p:nvSpPr>
        <p:spPr>
          <a:xfrm>
            <a:off x="411698" y="2720856"/>
            <a:ext cx="7099095" cy="3416301"/>
          </a:xfrm>
        </p:spPr>
        <p:txBody>
          <a:bodyPr>
            <a:normAutofit fontScale="92500" lnSpcReduction="20000"/>
          </a:bodyPr>
          <a:lstStyle/>
          <a:p>
            <a:r>
              <a:rPr lang="en-US" b="1" dirty="0"/>
              <a:t>Session: </a:t>
            </a:r>
            <a:r>
              <a:rPr lang="en-US" dirty="0"/>
              <a:t>a visit to the website during which the user is active</a:t>
            </a:r>
          </a:p>
          <a:p>
            <a:r>
              <a:rPr lang="en-US" b="1" dirty="0"/>
              <a:t>Users: </a:t>
            </a:r>
            <a:r>
              <a:rPr lang="en-US" dirty="0"/>
              <a:t>number of unique people who have visited your website during a specific timeframe</a:t>
            </a:r>
          </a:p>
          <a:p>
            <a:r>
              <a:rPr lang="en-US" b="1" dirty="0"/>
              <a:t>Pageviews: </a:t>
            </a:r>
            <a:r>
              <a:rPr lang="en-US" dirty="0"/>
              <a:t>total number of pages viewed. Repeated views of a page by a single user are counted</a:t>
            </a:r>
          </a:p>
          <a:p>
            <a:r>
              <a:rPr lang="en-US" b="1" dirty="0"/>
              <a:t>Page/Session: </a:t>
            </a:r>
            <a:r>
              <a:rPr lang="en-US" dirty="0"/>
              <a:t>average number of pages viewed during a session</a:t>
            </a:r>
          </a:p>
          <a:p>
            <a:r>
              <a:rPr lang="en-US" b="1" dirty="0"/>
              <a:t>Average Session Duration: </a:t>
            </a:r>
            <a:r>
              <a:rPr lang="en-US" dirty="0"/>
              <a:t>average length of a session</a:t>
            </a:r>
          </a:p>
          <a:p>
            <a:r>
              <a:rPr lang="en-US" b="1" dirty="0"/>
              <a:t>Bounce Rate: </a:t>
            </a:r>
            <a:r>
              <a:rPr lang="en-US" dirty="0"/>
              <a:t>the percentage of single-page sessions in which there was no interaction with the page</a:t>
            </a:r>
          </a:p>
          <a:p>
            <a:r>
              <a:rPr lang="en-US" b="1" dirty="0"/>
              <a:t>% New Sessions: </a:t>
            </a:r>
            <a:r>
              <a:rPr lang="en-US" dirty="0"/>
              <a:t>estimated percentage of first-time visitors</a:t>
            </a:r>
          </a:p>
        </p:txBody>
      </p:sp>
    </p:spTree>
    <p:extLst>
      <p:ext uri="{BB962C8B-B14F-4D97-AF65-F5344CB8AC3E}">
        <p14:creationId xmlns:p14="http://schemas.microsoft.com/office/powerpoint/2010/main" val="2722972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77" y="1227269"/>
            <a:ext cx="11828233" cy="5630731"/>
          </a:xfrm>
          <a:prstGeom prst="rect">
            <a:avLst/>
          </a:prstGeom>
        </p:spPr>
      </p:pic>
      <p:sp>
        <p:nvSpPr>
          <p:cNvPr id="3" name="Title 1"/>
          <p:cNvSpPr txBox="1">
            <a:spLocks/>
          </p:cNvSpPr>
          <p:nvPr/>
        </p:nvSpPr>
        <p:spPr>
          <a:xfrm>
            <a:off x="142757" y="127725"/>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Dashboard &amp; Navigation</a:t>
            </a:r>
          </a:p>
        </p:txBody>
      </p:sp>
    </p:spTree>
    <p:extLst>
      <p:ext uri="{BB962C8B-B14F-4D97-AF65-F5344CB8AC3E}">
        <p14:creationId xmlns:p14="http://schemas.microsoft.com/office/powerpoint/2010/main" val="1674628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4944"/>
          <a:stretch/>
        </p:blipFill>
        <p:spPr>
          <a:xfrm>
            <a:off x="0" y="3765176"/>
            <a:ext cx="5310366" cy="3092824"/>
          </a:xfrm>
          <a:prstGeom prst="rect">
            <a:avLst/>
          </a:prstGeom>
          <a:ln>
            <a:noFill/>
          </a:ln>
          <a:effectLst>
            <a:outerShdw blurRad="190500" algn="tl" rotWithShape="0">
              <a:srgbClr val="000000">
                <a:alpha val="70000"/>
              </a:srgbClr>
            </a:outerShdw>
          </a:effectLst>
        </p:spPr>
      </p:pic>
      <p:sp>
        <p:nvSpPr>
          <p:cNvPr id="3" name="Title 1"/>
          <p:cNvSpPr txBox="1">
            <a:spLocks/>
          </p:cNvSpPr>
          <p:nvPr/>
        </p:nvSpPr>
        <p:spPr>
          <a:xfrm>
            <a:off x="142757" y="17173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Avoid Data Paralysis</a:t>
            </a:r>
          </a:p>
        </p:txBody>
      </p:sp>
      <p:pic>
        <p:nvPicPr>
          <p:cNvPr id="4" name="Picture 3"/>
          <p:cNvPicPr>
            <a:picLocks noChangeAspect="1"/>
          </p:cNvPicPr>
          <p:nvPr/>
        </p:nvPicPr>
        <p:blipFill>
          <a:blip r:embed="rId4"/>
          <a:stretch>
            <a:fillRect/>
          </a:stretch>
        </p:blipFill>
        <p:spPr>
          <a:xfrm>
            <a:off x="5601353" y="1383574"/>
            <a:ext cx="6092353" cy="4696650"/>
          </a:xfrm>
          <a:prstGeom prst="rect">
            <a:avLst/>
          </a:prstGeom>
        </p:spPr>
      </p:pic>
      <p:sp>
        <p:nvSpPr>
          <p:cNvPr id="5" name="TextBox 4"/>
          <p:cNvSpPr txBox="1"/>
          <p:nvPr/>
        </p:nvSpPr>
        <p:spPr>
          <a:xfrm>
            <a:off x="142757" y="689468"/>
            <a:ext cx="5377872" cy="1477328"/>
          </a:xfrm>
          <a:prstGeom prst="rect">
            <a:avLst/>
          </a:prstGeom>
          <a:noFill/>
        </p:spPr>
        <p:txBody>
          <a:bodyPr wrap="square" rtlCol="0">
            <a:spAutoFit/>
          </a:bodyPr>
          <a:lstStyle/>
          <a:p>
            <a:r>
              <a:rPr lang="en-US" dirty="0"/>
              <a:t>Time is valuable. Don’t get so caught in the details or data that you never move forward, or respond too late and miss an important opportunity. </a:t>
            </a:r>
          </a:p>
          <a:p>
            <a:endParaRPr lang="en-US" dirty="0"/>
          </a:p>
        </p:txBody>
      </p:sp>
    </p:spTree>
    <p:extLst>
      <p:ext uri="{BB962C8B-B14F-4D97-AF65-F5344CB8AC3E}">
        <p14:creationId xmlns:p14="http://schemas.microsoft.com/office/powerpoint/2010/main" val="2685161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key metrics to monitor</a:t>
            </a:r>
          </a:p>
        </p:txBody>
      </p:sp>
      <p:sp>
        <p:nvSpPr>
          <p:cNvPr id="3" name="Content Placeholder 2"/>
          <p:cNvSpPr>
            <a:spLocks noGrp="1"/>
          </p:cNvSpPr>
          <p:nvPr>
            <p:ph sz="half" idx="1"/>
          </p:nvPr>
        </p:nvSpPr>
        <p:spPr>
          <a:xfrm>
            <a:off x="480156" y="2745305"/>
            <a:ext cx="6292272" cy="3416301"/>
          </a:xfrm>
        </p:spPr>
        <p:txBody>
          <a:bodyPr/>
          <a:lstStyle/>
          <a:p>
            <a:pPr marL="0" indent="0">
              <a:buNone/>
            </a:pPr>
            <a:r>
              <a:rPr lang="en-US" b="1" dirty="0"/>
              <a:t>Prioritize: </a:t>
            </a:r>
            <a:r>
              <a:rPr lang="en-US" dirty="0"/>
              <a:t>You don’t have time to track everything! </a:t>
            </a:r>
          </a:p>
          <a:p>
            <a:r>
              <a:rPr lang="en-US" dirty="0"/>
              <a:t>Age &amp; Gender</a:t>
            </a:r>
          </a:p>
          <a:p>
            <a:r>
              <a:rPr lang="en-US" dirty="0"/>
              <a:t>Location</a:t>
            </a:r>
          </a:p>
          <a:p>
            <a:r>
              <a:rPr lang="en-US" dirty="0"/>
              <a:t>Site Content – Pages</a:t>
            </a:r>
          </a:p>
          <a:p>
            <a:r>
              <a:rPr lang="en-US" dirty="0"/>
              <a:t>Engagement</a:t>
            </a:r>
          </a:p>
          <a:p>
            <a:r>
              <a:rPr lang="en-US" dirty="0"/>
              <a:t>Acquisition &amp; Traffic Sources</a:t>
            </a:r>
          </a:p>
          <a:p>
            <a:r>
              <a:rPr lang="en-US" dirty="0"/>
              <a:t>Campaign Performance</a:t>
            </a:r>
          </a:p>
        </p:txBody>
      </p:sp>
      <p:pic>
        <p:nvPicPr>
          <p:cNvPr id="6" name="Picture 5"/>
          <p:cNvPicPr>
            <a:picLocks noChangeAspect="1"/>
          </p:cNvPicPr>
          <p:nvPr/>
        </p:nvPicPr>
        <p:blipFill>
          <a:blip r:embed="rId3"/>
          <a:stretch>
            <a:fillRect/>
          </a:stretch>
        </p:blipFill>
        <p:spPr>
          <a:xfrm>
            <a:off x="7084360" y="3244816"/>
            <a:ext cx="4477871" cy="29852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82251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868"/>
          <a:stretch/>
        </p:blipFill>
        <p:spPr>
          <a:xfrm>
            <a:off x="53789" y="1726112"/>
            <a:ext cx="12192000" cy="5193269"/>
          </a:xfrm>
          <a:prstGeom prst="rect">
            <a:avLst/>
          </a:prstGeom>
        </p:spPr>
      </p:pic>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Age &amp; Gender</a:t>
            </a:r>
          </a:p>
        </p:txBody>
      </p:sp>
      <p:sp>
        <p:nvSpPr>
          <p:cNvPr id="4" name="Arrow: Right 3"/>
          <p:cNvSpPr/>
          <p:nvPr/>
        </p:nvSpPr>
        <p:spPr>
          <a:xfrm>
            <a:off x="4772484" y="3085488"/>
            <a:ext cx="1085544" cy="400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330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Location</a:t>
            </a:r>
          </a:p>
        </p:txBody>
      </p:sp>
      <p:pic>
        <p:nvPicPr>
          <p:cNvPr id="5" name="Picture 4"/>
          <p:cNvPicPr>
            <a:picLocks noChangeAspect="1"/>
          </p:cNvPicPr>
          <p:nvPr/>
        </p:nvPicPr>
        <p:blipFill>
          <a:blip r:embed="rId3"/>
          <a:stretch>
            <a:fillRect/>
          </a:stretch>
        </p:blipFill>
        <p:spPr>
          <a:xfrm>
            <a:off x="0" y="971250"/>
            <a:ext cx="9334704" cy="5886750"/>
          </a:xfrm>
          <a:prstGeom prst="rect">
            <a:avLst/>
          </a:prstGeom>
        </p:spPr>
      </p:pic>
      <p:sp>
        <p:nvSpPr>
          <p:cNvPr id="7" name="Content Placeholder 2"/>
          <p:cNvSpPr txBox="1">
            <a:spLocks/>
          </p:cNvSpPr>
          <p:nvPr/>
        </p:nvSpPr>
        <p:spPr>
          <a:xfrm>
            <a:off x="9619266" y="2608390"/>
            <a:ext cx="2023442"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Country</a:t>
            </a:r>
          </a:p>
          <a:p>
            <a:r>
              <a:rPr lang="en-US" dirty="0"/>
              <a:t>State</a:t>
            </a:r>
          </a:p>
          <a:p>
            <a:r>
              <a:rPr lang="en-US" dirty="0"/>
              <a:t>City</a:t>
            </a:r>
          </a:p>
          <a:p>
            <a:r>
              <a:rPr lang="en-US" dirty="0"/>
              <a:t>Metro Area</a:t>
            </a:r>
          </a:p>
          <a:p>
            <a:r>
              <a:rPr lang="en-US" dirty="0"/>
              <a:t>Language</a:t>
            </a:r>
          </a:p>
        </p:txBody>
      </p:sp>
    </p:spTree>
    <p:extLst>
      <p:ext uri="{BB962C8B-B14F-4D97-AF65-F5344CB8AC3E}">
        <p14:creationId xmlns:p14="http://schemas.microsoft.com/office/powerpoint/2010/main" val="266357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pic>
        <p:nvPicPr>
          <p:cNvPr id="4" name="Content Placeholder 3"/>
          <p:cNvPicPr>
            <a:picLocks noGrp="1" noChangeAspect="1"/>
          </p:cNvPicPr>
          <p:nvPr>
            <p:ph idx="1"/>
          </p:nvPr>
        </p:nvPicPr>
        <p:blipFill>
          <a:blip r:embed="rId3"/>
          <a:stretch>
            <a:fillRect/>
          </a:stretch>
        </p:blipFill>
        <p:spPr>
          <a:xfrm>
            <a:off x="4431336" y="2603500"/>
            <a:ext cx="2273641" cy="3416300"/>
          </a:xfrm>
        </p:spPr>
      </p:pic>
      <p:pic>
        <p:nvPicPr>
          <p:cNvPr id="5" name="Picture 4"/>
          <p:cNvPicPr>
            <a:picLocks noChangeAspect="1"/>
          </p:cNvPicPr>
          <p:nvPr/>
        </p:nvPicPr>
        <p:blipFill rotWithShape="1">
          <a:blip r:embed="rId4"/>
          <a:srcRect t="17860" b="29357"/>
          <a:stretch/>
        </p:blipFill>
        <p:spPr>
          <a:xfrm>
            <a:off x="97766" y="2527968"/>
            <a:ext cx="7010400" cy="4120781"/>
          </a:xfrm>
          <a:prstGeom prst="rect">
            <a:avLst/>
          </a:prstGeom>
        </p:spPr>
      </p:pic>
      <p:pic>
        <p:nvPicPr>
          <p:cNvPr id="3" name="Picture 2"/>
          <p:cNvPicPr>
            <a:picLocks noChangeAspect="1"/>
          </p:cNvPicPr>
          <p:nvPr/>
        </p:nvPicPr>
        <p:blipFill>
          <a:blip r:embed="rId5"/>
          <a:stretch>
            <a:fillRect/>
          </a:stretch>
        </p:blipFill>
        <p:spPr>
          <a:xfrm>
            <a:off x="8571884" y="2370688"/>
            <a:ext cx="3006772" cy="41791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3760941" y="4272529"/>
            <a:ext cx="2724183" cy="2182057"/>
          </a:xfrm>
          <a:prstGeom prst="rect">
            <a:avLst/>
          </a:prstGeom>
        </p:spPr>
      </p:pic>
    </p:spTree>
    <p:extLst>
      <p:ext uri="{BB962C8B-B14F-4D97-AF65-F5344CB8AC3E}">
        <p14:creationId xmlns:p14="http://schemas.microsoft.com/office/powerpoint/2010/main" val="3787490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Behavior – Site Content</a:t>
            </a:r>
          </a:p>
        </p:txBody>
      </p:sp>
      <p:pic>
        <p:nvPicPr>
          <p:cNvPr id="2" name="Picture 1"/>
          <p:cNvPicPr>
            <a:picLocks noChangeAspect="1"/>
          </p:cNvPicPr>
          <p:nvPr/>
        </p:nvPicPr>
        <p:blipFill>
          <a:blip r:embed="rId3"/>
          <a:stretch>
            <a:fillRect/>
          </a:stretch>
        </p:blipFill>
        <p:spPr>
          <a:xfrm>
            <a:off x="0" y="2730500"/>
            <a:ext cx="12192000" cy="4127500"/>
          </a:xfrm>
          <a:prstGeom prst="rect">
            <a:avLst/>
          </a:prstGeom>
        </p:spPr>
      </p:pic>
      <p:sp>
        <p:nvSpPr>
          <p:cNvPr id="4" name="TextBox 3"/>
          <p:cNvSpPr txBox="1"/>
          <p:nvPr/>
        </p:nvSpPr>
        <p:spPr>
          <a:xfrm>
            <a:off x="283610" y="674798"/>
            <a:ext cx="7972054" cy="646331"/>
          </a:xfrm>
          <a:prstGeom prst="rect">
            <a:avLst/>
          </a:prstGeom>
          <a:noFill/>
        </p:spPr>
        <p:txBody>
          <a:bodyPr wrap="none" rtlCol="0">
            <a:spAutoFit/>
          </a:bodyPr>
          <a:lstStyle/>
          <a:p>
            <a:r>
              <a:rPr lang="en-US" dirty="0"/>
              <a:t>Here you can determine your most popular and least popular pages. </a:t>
            </a:r>
          </a:p>
          <a:p>
            <a:endParaRPr lang="en-US" dirty="0"/>
          </a:p>
        </p:txBody>
      </p:sp>
    </p:spTree>
    <p:extLst>
      <p:ext uri="{BB962C8B-B14F-4D97-AF65-F5344CB8AC3E}">
        <p14:creationId xmlns:p14="http://schemas.microsoft.com/office/powerpoint/2010/main" val="984813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Engagement</a:t>
            </a:r>
          </a:p>
        </p:txBody>
      </p:sp>
      <p:sp>
        <p:nvSpPr>
          <p:cNvPr id="4" name="TextBox 3"/>
          <p:cNvSpPr txBox="1"/>
          <p:nvPr/>
        </p:nvSpPr>
        <p:spPr>
          <a:xfrm>
            <a:off x="245444" y="753035"/>
            <a:ext cx="3227165" cy="646331"/>
          </a:xfrm>
          <a:prstGeom prst="rect">
            <a:avLst/>
          </a:prstGeom>
          <a:noFill/>
        </p:spPr>
        <p:txBody>
          <a:bodyPr wrap="none" rtlCol="0">
            <a:spAutoFit/>
          </a:bodyPr>
          <a:lstStyle/>
          <a:p>
            <a:r>
              <a:rPr lang="en-US" dirty="0"/>
              <a:t>Length of visit/depth of visit</a:t>
            </a:r>
          </a:p>
          <a:p>
            <a:endParaRPr lang="en-US" dirty="0"/>
          </a:p>
        </p:txBody>
      </p:sp>
      <p:pic>
        <p:nvPicPr>
          <p:cNvPr id="5" name="Picture 4"/>
          <p:cNvPicPr>
            <a:picLocks noChangeAspect="1"/>
          </p:cNvPicPr>
          <p:nvPr/>
        </p:nvPicPr>
        <p:blipFill rotWithShape="1">
          <a:blip r:embed="rId3"/>
          <a:srcRect b="2348"/>
          <a:stretch/>
        </p:blipFill>
        <p:spPr>
          <a:xfrm>
            <a:off x="0" y="1262327"/>
            <a:ext cx="12192000" cy="5593230"/>
          </a:xfrm>
          <a:prstGeom prst="rect">
            <a:avLst/>
          </a:prstGeom>
        </p:spPr>
      </p:pic>
      <p:pic>
        <p:nvPicPr>
          <p:cNvPr id="6" name="Picture 5"/>
          <p:cNvPicPr>
            <a:picLocks noChangeAspect="1"/>
          </p:cNvPicPr>
          <p:nvPr/>
        </p:nvPicPr>
        <p:blipFill rotWithShape="1">
          <a:blip r:embed="rId4"/>
          <a:srcRect t="18018"/>
          <a:stretch/>
        </p:blipFill>
        <p:spPr>
          <a:xfrm>
            <a:off x="1163782" y="4068344"/>
            <a:ext cx="10967910" cy="1974373"/>
          </a:xfrm>
          <a:prstGeom prst="rect">
            <a:avLst/>
          </a:prstGeom>
        </p:spPr>
      </p:pic>
      <p:sp>
        <p:nvSpPr>
          <p:cNvPr id="7" name="Arrow: Left 6"/>
          <p:cNvSpPr/>
          <p:nvPr/>
        </p:nvSpPr>
        <p:spPr>
          <a:xfrm>
            <a:off x="1897258" y="2762760"/>
            <a:ext cx="635679" cy="2738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p:cNvSpPr/>
          <p:nvPr/>
        </p:nvSpPr>
        <p:spPr>
          <a:xfrm>
            <a:off x="1775827" y="4049163"/>
            <a:ext cx="635679" cy="2738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456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Acquisition Overview</a:t>
            </a:r>
          </a:p>
        </p:txBody>
      </p:sp>
      <p:pic>
        <p:nvPicPr>
          <p:cNvPr id="5" name="Picture 4"/>
          <p:cNvPicPr>
            <a:picLocks noChangeAspect="1"/>
          </p:cNvPicPr>
          <p:nvPr/>
        </p:nvPicPr>
        <p:blipFill rotWithShape="1">
          <a:blip r:embed="rId3"/>
          <a:srcRect t="874" r="26684"/>
          <a:stretch/>
        </p:blipFill>
        <p:spPr>
          <a:xfrm>
            <a:off x="0" y="2425360"/>
            <a:ext cx="9136001" cy="4432640"/>
          </a:xfrm>
          <a:prstGeom prst="rect">
            <a:avLst/>
          </a:prstGeom>
        </p:spPr>
      </p:pic>
      <p:sp>
        <p:nvSpPr>
          <p:cNvPr id="6" name="Content Placeholder 2"/>
          <p:cNvSpPr txBox="1">
            <a:spLocks/>
          </p:cNvSpPr>
          <p:nvPr/>
        </p:nvSpPr>
        <p:spPr>
          <a:xfrm>
            <a:off x="9212458" y="2608390"/>
            <a:ext cx="2865446"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Other = UTM Codes or Campaigns</a:t>
            </a:r>
          </a:p>
          <a:p>
            <a:r>
              <a:rPr lang="en-US" dirty="0"/>
              <a:t>Direct</a:t>
            </a:r>
          </a:p>
          <a:p>
            <a:r>
              <a:rPr lang="en-US" dirty="0"/>
              <a:t>Social Media </a:t>
            </a:r>
            <a:br>
              <a:rPr lang="en-US" dirty="0"/>
            </a:br>
            <a:r>
              <a:rPr lang="en-US" dirty="0"/>
              <a:t>(no tracking code)</a:t>
            </a:r>
          </a:p>
          <a:p>
            <a:r>
              <a:rPr lang="en-US" dirty="0"/>
              <a:t>Referral from another website</a:t>
            </a:r>
          </a:p>
          <a:p>
            <a:r>
              <a:rPr lang="en-US" dirty="0"/>
              <a:t>Search engine</a:t>
            </a:r>
          </a:p>
        </p:txBody>
      </p:sp>
      <p:sp>
        <p:nvSpPr>
          <p:cNvPr id="7" name="Arrow: Left 6"/>
          <p:cNvSpPr/>
          <p:nvPr/>
        </p:nvSpPr>
        <p:spPr>
          <a:xfrm>
            <a:off x="2058622" y="4699136"/>
            <a:ext cx="655239" cy="371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5444" y="790308"/>
            <a:ext cx="9369756" cy="923330"/>
          </a:xfrm>
          <a:prstGeom prst="rect">
            <a:avLst/>
          </a:prstGeom>
          <a:noFill/>
        </p:spPr>
        <p:txBody>
          <a:bodyPr wrap="square" rtlCol="0">
            <a:spAutoFit/>
          </a:bodyPr>
          <a:lstStyle/>
          <a:p>
            <a:r>
              <a:rPr lang="en-US" dirty="0"/>
              <a:t>This is where those </a:t>
            </a:r>
            <a:r>
              <a:rPr lang="en-US" b="1" dirty="0">
                <a:solidFill>
                  <a:schemeClr val="accent1"/>
                </a:solidFill>
              </a:rPr>
              <a:t>UTM codes </a:t>
            </a:r>
            <a:r>
              <a:rPr lang="en-US" dirty="0"/>
              <a:t>(trackable links) come in! Here we can see that trackable links accounted for 90.9% of the traffic to the website, meaning that our campaign was a huge driving factor behind awareness and traffic. </a:t>
            </a:r>
          </a:p>
        </p:txBody>
      </p:sp>
    </p:spTree>
    <p:extLst>
      <p:ext uri="{BB962C8B-B14F-4D97-AF65-F5344CB8AC3E}">
        <p14:creationId xmlns:p14="http://schemas.microsoft.com/office/powerpoint/2010/main" val="4132752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Campaign Performance</a:t>
            </a:r>
          </a:p>
        </p:txBody>
      </p:sp>
      <p:sp>
        <p:nvSpPr>
          <p:cNvPr id="8" name="TextBox 7"/>
          <p:cNvSpPr txBox="1"/>
          <p:nvPr/>
        </p:nvSpPr>
        <p:spPr>
          <a:xfrm>
            <a:off x="245444" y="708331"/>
            <a:ext cx="9369756" cy="646331"/>
          </a:xfrm>
          <a:prstGeom prst="rect">
            <a:avLst/>
          </a:prstGeom>
          <a:noFill/>
        </p:spPr>
        <p:txBody>
          <a:bodyPr wrap="square" rtlCol="0">
            <a:spAutoFit/>
          </a:bodyPr>
          <a:lstStyle/>
          <a:p>
            <a:r>
              <a:rPr lang="en-US" dirty="0"/>
              <a:t>Google Analytics </a:t>
            </a:r>
            <a:r>
              <a:rPr lang="en-US" b="1" dirty="0"/>
              <a:t>automatically</a:t>
            </a:r>
            <a:r>
              <a:rPr lang="en-US" dirty="0"/>
              <a:t> picks up the campaign name and source from the links. No need to do </a:t>
            </a:r>
            <a:r>
              <a:rPr lang="en-US" i="1" dirty="0"/>
              <a:t>anything</a:t>
            </a:r>
            <a:r>
              <a:rPr lang="en-US" dirty="0"/>
              <a:t> in Google Analytics to make this work! </a:t>
            </a:r>
          </a:p>
        </p:txBody>
      </p:sp>
      <p:pic>
        <p:nvPicPr>
          <p:cNvPr id="2" name="Picture 1"/>
          <p:cNvPicPr>
            <a:picLocks noChangeAspect="1"/>
          </p:cNvPicPr>
          <p:nvPr/>
        </p:nvPicPr>
        <p:blipFill>
          <a:blip r:embed="rId3"/>
          <a:stretch>
            <a:fillRect/>
          </a:stretch>
        </p:blipFill>
        <p:spPr>
          <a:xfrm>
            <a:off x="0" y="1530282"/>
            <a:ext cx="12192000" cy="3846097"/>
          </a:xfrm>
          <a:prstGeom prst="rect">
            <a:avLst/>
          </a:prstGeom>
        </p:spPr>
      </p:pic>
      <p:pic>
        <p:nvPicPr>
          <p:cNvPr id="4" name="Picture 3"/>
          <p:cNvPicPr>
            <a:picLocks noChangeAspect="1"/>
          </p:cNvPicPr>
          <p:nvPr/>
        </p:nvPicPr>
        <p:blipFill>
          <a:blip r:embed="rId4"/>
          <a:stretch>
            <a:fillRect/>
          </a:stretch>
        </p:blipFill>
        <p:spPr>
          <a:xfrm>
            <a:off x="1149112" y="5854101"/>
            <a:ext cx="11042888" cy="1003899"/>
          </a:xfrm>
          <a:prstGeom prst="rect">
            <a:avLst/>
          </a:prstGeom>
        </p:spPr>
      </p:pic>
      <p:sp>
        <p:nvSpPr>
          <p:cNvPr id="9" name="Arrow: Down 8"/>
          <p:cNvSpPr/>
          <p:nvPr/>
        </p:nvSpPr>
        <p:spPr>
          <a:xfrm>
            <a:off x="1623427" y="3139277"/>
            <a:ext cx="288500" cy="562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p:cNvSpPr/>
          <p:nvPr/>
        </p:nvSpPr>
        <p:spPr>
          <a:xfrm>
            <a:off x="1839395" y="5376379"/>
            <a:ext cx="288500" cy="477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244491" y="4581779"/>
            <a:ext cx="904621" cy="870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668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summary: </a:t>
            </a:r>
          </a:p>
        </p:txBody>
      </p:sp>
      <p:sp>
        <p:nvSpPr>
          <p:cNvPr id="3" name="Content Placeholder 2"/>
          <p:cNvSpPr>
            <a:spLocks noGrp="1"/>
          </p:cNvSpPr>
          <p:nvPr>
            <p:ph sz="half" idx="1"/>
          </p:nvPr>
        </p:nvSpPr>
        <p:spPr>
          <a:xfrm>
            <a:off x="410077" y="2797641"/>
            <a:ext cx="11198401" cy="3621336"/>
          </a:xfrm>
        </p:spPr>
        <p:txBody>
          <a:bodyPr>
            <a:normAutofit fontScale="92500"/>
          </a:bodyPr>
          <a:lstStyle/>
          <a:p>
            <a:r>
              <a:rPr lang="en-US" sz="2000" dirty="0"/>
              <a:t>If you can track it, you can measure it.</a:t>
            </a:r>
          </a:p>
          <a:p>
            <a:r>
              <a:rPr lang="en-US" sz="2000" dirty="0"/>
              <a:t>Use data to make better strategic decisions—saving both time and money.  </a:t>
            </a:r>
          </a:p>
          <a:p>
            <a:r>
              <a:rPr lang="en-US" sz="2000" dirty="0"/>
              <a:t>Use UTM codes to track the performance of digital campaigns.</a:t>
            </a:r>
          </a:p>
          <a:p>
            <a:r>
              <a:rPr lang="en-US" sz="2000" dirty="0"/>
              <a:t>Always test your links before you post.</a:t>
            </a:r>
          </a:p>
          <a:p>
            <a:r>
              <a:rPr lang="en-US" sz="2000" dirty="0"/>
              <a:t>Use a </a:t>
            </a:r>
            <a:r>
              <a:rPr lang="en-US" sz="2000" dirty="0" err="1"/>
              <a:t>url</a:t>
            </a:r>
            <a:r>
              <a:rPr lang="en-US" sz="2000" dirty="0"/>
              <a:t> </a:t>
            </a:r>
            <a:r>
              <a:rPr lang="en-US" sz="2000" dirty="0" err="1"/>
              <a:t>shortener</a:t>
            </a:r>
            <a:r>
              <a:rPr lang="en-US" sz="2000" dirty="0"/>
              <a:t> to mask tracking codes and to track clicks. </a:t>
            </a:r>
          </a:p>
          <a:p>
            <a:r>
              <a:rPr lang="en-US" sz="2000" dirty="0"/>
              <a:t>Set up a free Google Analytics account for your website to better understand your visitors.</a:t>
            </a:r>
          </a:p>
          <a:p>
            <a:r>
              <a:rPr lang="en-US" sz="2000" dirty="0"/>
              <a:t>Avoid data paralysis, pick a few metrics to keep track of and determine goals. </a:t>
            </a:r>
          </a:p>
          <a:p>
            <a:r>
              <a:rPr lang="en-US" sz="2000" dirty="0"/>
              <a:t>Monitor the performance of your UTM codes in Google Analytics and optimize accordingly.</a:t>
            </a:r>
          </a:p>
          <a:p>
            <a:pPr marL="0" indent="0">
              <a:buNone/>
            </a:pPr>
            <a:endParaRPr lang="en-US" dirty="0"/>
          </a:p>
          <a:p>
            <a:endParaRPr lang="en-US" dirty="0"/>
          </a:p>
        </p:txBody>
      </p:sp>
    </p:spTree>
    <p:extLst>
      <p:ext uri="{BB962C8B-B14F-4D97-AF65-F5344CB8AC3E}">
        <p14:creationId xmlns:p14="http://schemas.microsoft.com/office/powerpoint/2010/main" val="3647294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half" idx="1"/>
          </p:nvPr>
        </p:nvSpPr>
        <p:spPr>
          <a:xfrm>
            <a:off x="434251" y="2903509"/>
            <a:ext cx="7086323" cy="4385582"/>
          </a:xfrm>
        </p:spPr>
        <p:txBody>
          <a:bodyPr>
            <a:normAutofit/>
          </a:bodyPr>
          <a:lstStyle/>
          <a:p>
            <a:pPr marL="0" indent="0">
              <a:buNone/>
            </a:pPr>
            <a:r>
              <a:rPr lang="en-US" sz="2000" dirty="0"/>
              <a:t>Follow </a:t>
            </a:r>
            <a:r>
              <a:rPr lang="en-US" sz="2000" b="1" dirty="0">
                <a:solidFill>
                  <a:schemeClr val="accent1"/>
                </a:solidFill>
              </a:rPr>
              <a:t>@</a:t>
            </a:r>
            <a:r>
              <a:rPr lang="en-US" sz="2000" b="1" dirty="0" err="1">
                <a:solidFill>
                  <a:schemeClr val="accent1"/>
                </a:solidFill>
              </a:rPr>
              <a:t>DigiEvangelism</a:t>
            </a:r>
            <a:r>
              <a:rPr lang="en-US" sz="2000" b="1" dirty="0">
                <a:solidFill>
                  <a:schemeClr val="accent1"/>
                </a:solidFill>
              </a:rPr>
              <a:t> </a:t>
            </a:r>
            <a:r>
              <a:rPr lang="en-US" sz="2000" dirty="0"/>
              <a:t>on Facebook, Twitter, and Instagram for more digital marketing tips and tricks. </a:t>
            </a:r>
            <a:br>
              <a:rPr lang="en-US" sz="2000" i="1" dirty="0"/>
            </a:br>
            <a:endParaRPr lang="en-US" sz="2000" i="1" dirty="0"/>
          </a:p>
          <a:p>
            <a:pPr marL="0" indent="0">
              <a:buNone/>
            </a:pPr>
            <a:r>
              <a:rPr lang="en-US" sz="2000" dirty="0"/>
              <a:t>Visit </a:t>
            </a:r>
            <a:r>
              <a:rPr lang="en-US" sz="2000" b="1" dirty="0">
                <a:solidFill>
                  <a:schemeClr val="accent1"/>
                </a:solidFill>
              </a:rPr>
              <a:t>SDAdata.org</a:t>
            </a:r>
            <a:r>
              <a:rPr lang="en-US" sz="2000" dirty="0"/>
              <a:t> for more resources, blogs, and upcoming videos. </a:t>
            </a:r>
          </a:p>
          <a:p>
            <a:pPr marL="0" indent="0">
              <a:buNone/>
            </a:pPr>
            <a:endParaRPr lang="en-US" sz="2000" i="1" dirty="0"/>
          </a:p>
          <a:p>
            <a:pPr marL="0" indent="0">
              <a:buNone/>
            </a:pPr>
            <a:r>
              <a:rPr lang="en-US" sz="2000" b="1" dirty="0"/>
              <a:t>The next class will focus on: </a:t>
            </a:r>
            <a:r>
              <a:rPr lang="en-US" sz="2000" i="1" dirty="0"/>
              <a:t>Basics of Placing Targeted, Paid Social Media Ads</a:t>
            </a:r>
            <a:br>
              <a:rPr lang="en-US" i="1" dirty="0"/>
            </a:br>
            <a:br>
              <a:rPr lang="en-US" i="1" dirty="0"/>
            </a:br>
            <a:endParaRPr lang="en-US" dirty="0"/>
          </a:p>
        </p:txBody>
      </p:sp>
      <p:pic>
        <p:nvPicPr>
          <p:cNvPr id="6" name="Picture 5"/>
          <p:cNvPicPr>
            <a:picLocks noChangeAspect="1"/>
          </p:cNvPicPr>
          <p:nvPr/>
        </p:nvPicPr>
        <p:blipFill>
          <a:blip r:embed="rId3"/>
          <a:stretch>
            <a:fillRect/>
          </a:stretch>
        </p:blipFill>
        <p:spPr>
          <a:xfrm>
            <a:off x="7633039" y="2393984"/>
            <a:ext cx="4426119" cy="4426119"/>
          </a:xfrm>
          <a:prstGeom prst="rect">
            <a:avLst/>
          </a:prstGeom>
        </p:spPr>
      </p:pic>
    </p:spTree>
    <p:extLst>
      <p:ext uri="{BB962C8B-B14F-4D97-AF65-F5344CB8AC3E}">
        <p14:creationId xmlns:p14="http://schemas.microsoft.com/office/powerpoint/2010/main" val="2957413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tracking important?</a:t>
            </a:r>
          </a:p>
        </p:txBody>
      </p:sp>
      <p:pic>
        <p:nvPicPr>
          <p:cNvPr id="8" name="Picture Placeholder 7"/>
          <p:cNvPicPr>
            <a:picLocks noGrp="1" noChangeAspect="1"/>
          </p:cNvPicPr>
          <p:nvPr>
            <p:ph type="pic" idx="1"/>
          </p:nvPr>
        </p:nvPicPr>
        <p:blipFill rotWithShape="1">
          <a:blip r:embed="rId3"/>
          <a:srcRect t="20677" b="20677"/>
          <a:stretch/>
        </p:blipFill>
        <p:spPr/>
      </p:pic>
      <p:sp>
        <p:nvSpPr>
          <p:cNvPr id="4" name="Text Placeholder 3"/>
          <p:cNvSpPr>
            <a:spLocks noGrp="1"/>
          </p:cNvSpPr>
          <p:nvPr>
            <p:ph type="body" sz="half" idx="2"/>
          </p:nvPr>
        </p:nvSpPr>
        <p:spPr/>
        <p:txBody>
          <a:bodyPr>
            <a:normAutofit/>
          </a:bodyPr>
          <a:lstStyle/>
          <a:p>
            <a:r>
              <a:rPr lang="en-US" sz="1800" dirty="0"/>
              <a:t>Learning and adapting our strategies</a:t>
            </a:r>
          </a:p>
        </p:txBody>
      </p:sp>
    </p:spTree>
    <p:extLst>
      <p:ext uri="{BB962C8B-B14F-4D97-AF65-F5344CB8AC3E}">
        <p14:creationId xmlns:p14="http://schemas.microsoft.com/office/powerpoint/2010/main" val="640686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can track it, you can measure it.</a:t>
            </a:r>
          </a:p>
        </p:txBody>
      </p:sp>
      <p:pic>
        <p:nvPicPr>
          <p:cNvPr id="3" name="Shape 527"/>
          <p:cNvPicPr preferRelativeResize="0">
            <a:picLocks/>
          </p:cNvPicPr>
          <p:nvPr/>
        </p:nvPicPr>
        <p:blipFill rotWithShape="1">
          <a:blip r:embed="rId3">
            <a:alphaModFix/>
          </a:blip>
          <a:srcRect l="17490" t="5598" r="8774"/>
          <a:stretch/>
        </p:blipFill>
        <p:spPr>
          <a:xfrm>
            <a:off x="15551" y="3627129"/>
            <a:ext cx="3296048" cy="3230871"/>
          </a:xfrm>
          <a:prstGeom prst="rect">
            <a:avLst/>
          </a:prstGeom>
          <a:noFill/>
          <a:ln>
            <a:noFill/>
          </a:ln>
        </p:spPr>
      </p:pic>
      <p:pic>
        <p:nvPicPr>
          <p:cNvPr id="4" name="Picture 3"/>
          <p:cNvPicPr>
            <a:picLocks noChangeAspect="1"/>
          </p:cNvPicPr>
          <p:nvPr/>
        </p:nvPicPr>
        <p:blipFill>
          <a:blip r:embed="rId4"/>
          <a:stretch>
            <a:fillRect/>
          </a:stretch>
        </p:blipFill>
        <p:spPr>
          <a:xfrm>
            <a:off x="3183285" y="2508103"/>
            <a:ext cx="2156419" cy="1912777"/>
          </a:xfrm>
          <a:prstGeom prst="rect">
            <a:avLst/>
          </a:prstGeom>
        </p:spPr>
      </p:pic>
      <p:pic>
        <p:nvPicPr>
          <p:cNvPr id="5" name="Picture 4"/>
          <p:cNvPicPr>
            <a:picLocks noChangeAspect="1"/>
          </p:cNvPicPr>
          <p:nvPr/>
        </p:nvPicPr>
        <p:blipFill>
          <a:blip r:embed="rId5"/>
          <a:stretch>
            <a:fillRect/>
          </a:stretch>
        </p:blipFill>
        <p:spPr>
          <a:xfrm>
            <a:off x="5156334" y="4301128"/>
            <a:ext cx="2887453" cy="2370297"/>
          </a:xfrm>
          <a:prstGeom prst="rect">
            <a:avLst/>
          </a:prstGeom>
        </p:spPr>
      </p:pic>
      <p:pic>
        <p:nvPicPr>
          <p:cNvPr id="6" name="Picture 5"/>
          <p:cNvPicPr>
            <a:picLocks noChangeAspect="1"/>
          </p:cNvPicPr>
          <p:nvPr/>
        </p:nvPicPr>
        <p:blipFill>
          <a:blip r:embed="rId6"/>
          <a:stretch>
            <a:fillRect/>
          </a:stretch>
        </p:blipFill>
        <p:spPr>
          <a:xfrm>
            <a:off x="8777263" y="2410963"/>
            <a:ext cx="2082844" cy="2082844"/>
          </a:xfrm>
          <a:prstGeom prst="rect">
            <a:avLst/>
          </a:prstGeom>
        </p:spPr>
      </p:pic>
      <p:pic>
        <p:nvPicPr>
          <p:cNvPr id="7" name="Picture 6"/>
          <p:cNvPicPr>
            <a:picLocks noChangeAspect="1"/>
          </p:cNvPicPr>
          <p:nvPr/>
        </p:nvPicPr>
        <p:blipFill>
          <a:blip r:embed="rId7"/>
          <a:stretch>
            <a:fillRect/>
          </a:stretch>
        </p:blipFill>
        <p:spPr>
          <a:xfrm>
            <a:off x="8906066" y="4655127"/>
            <a:ext cx="1900834" cy="1900834"/>
          </a:xfrm>
          <a:prstGeom prst="rect">
            <a:avLst/>
          </a:prstGeom>
        </p:spPr>
      </p:pic>
    </p:spTree>
    <p:extLst>
      <p:ext uri="{BB962C8B-B14F-4D97-AF65-F5344CB8AC3E}">
        <p14:creationId xmlns:p14="http://schemas.microsoft.com/office/powerpoint/2010/main" val="23279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2000"/>
                            </p:stCondLst>
                            <p:childTnLst>
                              <p:par>
                                <p:cTn id="16" presetID="10" presetClass="entr" presetSubtype="0" fill="hold" nodeType="after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21" t="-2566" r="-421" b="47807"/>
          <a:stretch/>
        </p:blipFill>
        <p:spPr>
          <a:xfrm>
            <a:off x="513433" y="396078"/>
            <a:ext cx="9690452" cy="6262834"/>
          </a:xfrm>
          <a:prstGeom prst="rect">
            <a:avLst/>
          </a:prstGeom>
        </p:spPr>
      </p:pic>
    </p:spTree>
    <p:extLst>
      <p:ext uri="{BB962C8B-B14F-4D97-AF65-F5344CB8AC3E}">
        <p14:creationId xmlns:p14="http://schemas.microsoft.com/office/powerpoint/2010/main" val="209790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UTM Codes</a:t>
            </a:r>
          </a:p>
        </p:txBody>
      </p:sp>
      <p:sp>
        <p:nvSpPr>
          <p:cNvPr id="3" name="Text Placeholder 2"/>
          <p:cNvSpPr>
            <a:spLocks noGrp="1"/>
          </p:cNvSpPr>
          <p:nvPr>
            <p:ph type="body" idx="1"/>
          </p:nvPr>
        </p:nvSpPr>
        <p:spPr>
          <a:xfrm>
            <a:off x="6895559" y="2677644"/>
            <a:ext cx="4612079" cy="2283824"/>
          </a:xfrm>
        </p:spPr>
        <p:txBody>
          <a:bodyPr/>
          <a:lstStyle/>
          <a:p>
            <a:r>
              <a:rPr lang="en-US" dirty="0">
                <a:solidFill>
                  <a:schemeClr val="accent1"/>
                </a:solidFill>
              </a:rPr>
              <a:t>A Guide to creating your own</a:t>
            </a:r>
          </a:p>
        </p:txBody>
      </p:sp>
    </p:spTree>
    <p:extLst>
      <p:ext uri="{BB962C8B-B14F-4D97-AF65-F5344CB8AC3E}">
        <p14:creationId xmlns:p14="http://schemas.microsoft.com/office/powerpoint/2010/main" val="809567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9186"/>
          <a:stretch/>
        </p:blipFill>
        <p:spPr>
          <a:xfrm>
            <a:off x="7486344" y="2642957"/>
            <a:ext cx="4444866" cy="4036564"/>
          </a:xfrm>
          <a:prstGeom prst="rect">
            <a:avLst/>
          </a:prstGeom>
        </p:spPr>
      </p:pic>
      <p:sp>
        <p:nvSpPr>
          <p:cNvPr id="2" name="Title 1"/>
          <p:cNvSpPr>
            <a:spLocks noGrp="1"/>
          </p:cNvSpPr>
          <p:nvPr>
            <p:ph type="title"/>
          </p:nvPr>
        </p:nvSpPr>
        <p:spPr/>
        <p:txBody>
          <a:bodyPr/>
          <a:lstStyle/>
          <a:p>
            <a:r>
              <a:rPr lang="en-US" dirty="0"/>
              <a:t>What is a UTM code?</a:t>
            </a:r>
          </a:p>
        </p:txBody>
      </p:sp>
      <p:sp>
        <p:nvSpPr>
          <p:cNvPr id="5" name="TextBox 4"/>
          <p:cNvSpPr txBox="1"/>
          <p:nvPr/>
        </p:nvSpPr>
        <p:spPr>
          <a:xfrm>
            <a:off x="380301" y="2553355"/>
            <a:ext cx="11125492" cy="1015663"/>
          </a:xfrm>
          <a:prstGeom prst="rect">
            <a:avLst/>
          </a:prstGeom>
          <a:noFill/>
        </p:spPr>
        <p:txBody>
          <a:bodyPr wrap="square" rtlCol="0">
            <a:spAutoFit/>
          </a:bodyPr>
          <a:lstStyle/>
          <a:p>
            <a:r>
              <a:rPr lang="en-US" sz="4000" dirty="0"/>
              <a:t>UTM = </a:t>
            </a:r>
            <a:r>
              <a:rPr lang="en-US" sz="4000" dirty="0">
                <a:solidFill>
                  <a:schemeClr val="accent1"/>
                </a:solidFill>
              </a:rPr>
              <a:t>Urchin Tracking Module </a:t>
            </a:r>
          </a:p>
          <a:p>
            <a:r>
              <a:rPr lang="en-US" sz="2000" dirty="0"/>
              <a:t> </a:t>
            </a:r>
          </a:p>
        </p:txBody>
      </p:sp>
      <p:sp>
        <p:nvSpPr>
          <p:cNvPr id="7" name="TextBox 6"/>
          <p:cNvSpPr txBox="1"/>
          <p:nvPr/>
        </p:nvSpPr>
        <p:spPr>
          <a:xfrm>
            <a:off x="380301" y="3911871"/>
            <a:ext cx="6943572" cy="1200329"/>
          </a:xfrm>
          <a:prstGeom prst="rect">
            <a:avLst/>
          </a:prstGeom>
          <a:noFill/>
        </p:spPr>
        <p:txBody>
          <a:bodyPr wrap="square" rtlCol="0">
            <a:spAutoFit/>
          </a:bodyPr>
          <a:lstStyle/>
          <a:p>
            <a:r>
              <a:rPr lang="en-US" dirty="0"/>
              <a:t>https://www.ittoshow.com/?&amp;</a:t>
            </a:r>
            <a:r>
              <a:rPr lang="en-US" b="1" dirty="0">
                <a:solidFill>
                  <a:schemeClr val="accent1"/>
                </a:solidFill>
              </a:rPr>
              <a:t>utm</a:t>
            </a:r>
            <a:r>
              <a:rPr lang="en-US" dirty="0"/>
              <a:t>_campaign=NADnow-2017&amp;</a:t>
            </a:r>
            <a:r>
              <a:rPr lang="en-US" b="1" dirty="0">
                <a:solidFill>
                  <a:schemeClr val="accent1"/>
                </a:solidFill>
              </a:rPr>
              <a:t>utm</a:t>
            </a:r>
            <a:r>
              <a:rPr lang="en-US" dirty="0"/>
              <a:t>_source=Social-Media</a:t>
            </a:r>
          </a:p>
          <a:p>
            <a:endParaRPr lang="en-US" dirty="0"/>
          </a:p>
          <a:p>
            <a:endParaRPr lang="en-US" dirty="0"/>
          </a:p>
        </p:txBody>
      </p:sp>
      <p:sp>
        <p:nvSpPr>
          <p:cNvPr id="4" name="TextBox 3"/>
          <p:cNvSpPr txBox="1"/>
          <p:nvPr/>
        </p:nvSpPr>
        <p:spPr>
          <a:xfrm>
            <a:off x="380301" y="5455053"/>
            <a:ext cx="5814412" cy="369332"/>
          </a:xfrm>
          <a:prstGeom prst="rect">
            <a:avLst/>
          </a:prstGeom>
          <a:noFill/>
        </p:spPr>
        <p:txBody>
          <a:bodyPr wrap="none" rtlCol="0">
            <a:spAutoFit/>
          </a:bodyPr>
          <a:lstStyle/>
          <a:p>
            <a:r>
              <a:rPr lang="en-US" b="1" dirty="0">
                <a:solidFill>
                  <a:schemeClr val="accent1"/>
                </a:solidFill>
              </a:rPr>
              <a:t>Helps you measure &amp; prove social media success! </a:t>
            </a:r>
          </a:p>
        </p:txBody>
      </p:sp>
    </p:spTree>
    <p:extLst>
      <p:ext uri="{BB962C8B-B14F-4D97-AF65-F5344CB8AC3E}">
        <p14:creationId xmlns:p14="http://schemas.microsoft.com/office/powerpoint/2010/main" val="2733712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can they be used?</a:t>
            </a:r>
          </a:p>
        </p:txBody>
      </p:sp>
      <p:sp>
        <p:nvSpPr>
          <p:cNvPr id="8" name="Content Placeholder 2"/>
          <p:cNvSpPr txBox="1">
            <a:spLocks/>
          </p:cNvSpPr>
          <p:nvPr/>
        </p:nvSpPr>
        <p:spPr>
          <a:xfrm>
            <a:off x="607292" y="2740415"/>
            <a:ext cx="6311831" cy="3416301"/>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3200" dirty="0"/>
              <a:t>Social Media</a:t>
            </a:r>
          </a:p>
          <a:p>
            <a:r>
              <a:rPr lang="en-US" sz="3200" dirty="0"/>
              <a:t>Email</a:t>
            </a:r>
          </a:p>
          <a:p>
            <a:r>
              <a:rPr lang="en-US" sz="3200" dirty="0"/>
              <a:t>Online Ads</a:t>
            </a:r>
          </a:p>
          <a:p>
            <a:r>
              <a:rPr lang="en-US" sz="3200" dirty="0"/>
              <a:t>Website Links</a:t>
            </a:r>
          </a:p>
          <a:p>
            <a:r>
              <a:rPr lang="en-US" sz="3200" dirty="0"/>
              <a:t>In any link that drives traffic to your website</a:t>
            </a:r>
          </a:p>
        </p:txBody>
      </p:sp>
      <p:pic>
        <p:nvPicPr>
          <p:cNvPr id="6" name="Picture 5"/>
          <p:cNvPicPr>
            <a:picLocks noChangeAspect="1"/>
          </p:cNvPicPr>
          <p:nvPr/>
        </p:nvPicPr>
        <p:blipFill>
          <a:blip r:embed="rId3"/>
          <a:stretch>
            <a:fillRect/>
          </a:stretch>
        </p:blipFill>
        <p:spPr>
          <a:xfrm>
            <a:off x="7324980" y="3080575"/>
            <a:ext cx="4145667" cy="3267761"/>
          </a:xfrm>
          <a:prstGeom prst="rect">
            <a:avLst/>
          </a:prstGeom>
        </p:spPr>
      </p:pic>
    </p:spTree>
    <p:extLst>
      <p:ext uri="{BB962C8B-B14F-4D97-AF65-F5344CB8AC3E}">
        <p14:creationId xmlns:p14="http://schemas.microsoft.com/office/powerpoint/2010/main" val="9770849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9473</TotalTime>
  <Words>1618</Words>
  <Application>Microsoft Office PowerPoint</Application>
  <PresentationFormat>Widescreen</PresentationFormat>
  <Paragraphs>179</Paragraphs>
  <Slides>35</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Century Gothic</vt:lpstr>
      <vt:lpstr>Wingdings</vt:lpstr>
      <vt:lpstr>Wingdings 3</vt:lpstr>
      <vt:lpstr>Ion Boardroom</vt:lpstr>
      <vt:lpstr>Beyond the Basics</vt:lpstr>
      <vt:lpstr>Four sessions</vt:lpstr>
      <vt:lpstr>Who am I?</vt:lpstr>
      <vt:lpstr>Why is tracking important?</vt:lpstr>
      <vt:lpstr>If you can track it, you can measure it.</vt:lpstr>
      <vt:lpstr>PowerPoint Presentation</vt:lpstr>
      <vt:lpstr>UTM Codes</vt:lpstr>
      <vt:lpstr>What is a UTM code?</vt:lpstr>
      <vt:lpstr>Where can they be used?</vt:lpstr>
      <vt:lpstr>Creating Your Own Tracking Links</vt:lpstr>
      <vt:lpstr>Demonstration </vt:lpstr>
      <vt:lpstr>PowerPoint Presentation</vt:lpstr>
      <vt:lpstr>Your turn! </vt:lpstr>
      <vt:lpstr>URL Shorteners</vt:lpstr>
      <vt:lpstr>Why shorten your links?</vt:lpstr>
      <vt:lpstr>PowerPoint Presentation</vt:lpstr>
      <vt:lpstr>PowerPoint Presentation</vt:lpstr>
      <vt:lpstr>They track too!</vt:lpstr>
      <vt:lpstr>The Short List of URL Shorteners</vt:lpstr>
      <vt:lpstr>Your turn! Remember, keep it short. </vt:lpstr>
      <vt:lpstr>Google Analytics</vt:lpstr>
      <vt:lpstr>What is it &amp; why do you need it?</vt:lpstr>
      <vt:lpstr>PowerPoint Presentation</vt:lpstr>
      <vt:lpstr>Key terms/metrics</vt:lpstr>
      <vt:lpstr>PowerPoint Presentation</vt:lpstr>
      <vt:lpstr>PowerPoint Presentation</vt:lpstr>
      <vt:lpstr>Other key metrics to monitor</vt:lpstr>
      <vt:lpstr>PowerPoint Presentation</vt:lpstr>
      <vt:lpstr>PowerPoint Presentation</vt:lpstr>
      <vt:lpstr>PowerPoint Presentation</vt:lpstr>
      <vt:lpstr>PowerPoint Presentation</vt:lpstr>
      <vt:lpstr>PowerPoint Presentation</vt:lpstr>
      <vt:lpstr>PowerPoint Presentation</vt:lpstr>
      <vt:lpstr>In summary: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101</dc:title>
  <dc:creator>Jamie Jean Schneider</dc:creator>
  <cp:lastModifiedBy>Jamie Jean Schneider</cp:lastModifiedBy>
  <cp:revision>134</cp:revision>
  <dcterms:created xsi:type="dcterms:W3CDTF">2016-10-10T01:23:00Z</dcterms:created>
  <dcterms:modified xsi:type="dcterms:W3CDTF">2017-05-24T19:25:20Z</dcterms:modified>
</cp:coreProperties>
</file>