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0" r:id="rId1"/>
  </p:sldMasterIdLst>
  <p:notesMasterIdLst>
    <p:notesMasterId r:id="rId93"/>
  </p:notesMasterIdLst>
  <p:sldIdLst>
    <p:sldId id="256" r:id="rId2"/>
    <p:sldId id="317" r:id="rId3"/>
    <p:sldId id="319" r:id="rId4"/>
    <p:sldId id="320" r:id="rId5"/>
    <p:sldId id="305" r:id="rId6"/>
    <p:sldId id="259" r:id="rId7"/>
    <p:sldId id="343" r:id="rId8"/>
    <p:sldId id="308" r:id="rId9"/>
    <p:sldId id="321" r:id="rId10"/>
    <p:sldId id="322" r:id="rId11"/>
    <p:sldId id="324" r:id="rId12"/>
    <p:sldId id="325" r:id="rId13"/>
    <p:sldId id="326" r:id="rId14"/>
    <p:sldId id="327" r:id="rId15"/>
    <p:sldId id="328" r:id="rId16"/>
    <p:sldId id="309" r:id="rId17"/>
    <p:sldId id="331" r:id="rId18"/>
    <p:sldId id="312" r:id="rId19"/>
    <p:sldId id="332" r:id="rId20"/>
    <p:sldId id="314" r:id="rId21"/>
    <p:sldId id="334" r:id="rId22"/>
    <p:sldId id="336" r:id="rId23"/>
    <p:sldId id="315" r:id="rId24"/>
    <p:sldId id="337" r:id="rId25"/>
    <p:sldId id="338" r:id="rId26"/>
    <p:sldId id="339" r:id="rId27"/>
    <p:sldId id="341" r:id="rId28"/>
    <p:sldId id="340" r:id="rId29"/>
    <p:sldId id="342"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0" r:id="rId47"/>
    <p:sldId id="362" r:id="rId48"/>
    <p:sldId id="363" r:id="rId49"/>
    <p:sldId id="364" r:id="rId50"/>
    <p:sldId id="365" r:id="rId51"/>
    <p:sldId id="366" r:id="rId52"/>
    <p:sldId id="367" r:id="rId53"/>
    <p:sldId id="369" r:id="rId54"/>
    <p:sldId id="370" r:id="rId55"/>
    <p:sldId id="371" r:id="rId56"/>
    <p:sldId id="372" r:id="rId57"/>
    <p:sldId id="373" r:id="rId58"/>
    <p:sldId id="376" r:id="rId59"/>
    <p:sldId id="377" r:id="rId60"/>
    <p:sldId id="378" r:id="rId61"/>
    <p:sldId id="379" r:id="rId62"/>
    <p:sldId id="380" r:id="rId63"/>
    <p:sldId id="381" r:id="rId64"/>
    <p:sldId id="382" r:id="rId65"/>
    <p:sldId id="383" r:id="rId66"/>
    <p:sldId id="384" r:id="rId67"/>
    <p:sldId id="385" r:id="rId68"/>
    <p:sldId id="386" r:id="rId69"/>
    <p:sldId id="387" r:id="rId70"/>
    <p:sldId id="388" r:id="rId71"/>
    <p:sldId id="389" r:id="rId72"/>
    <p:sldId id="390" r:id="rId73"/>
    <p:sldId id="391" r:id="rId74"/>
    <p:sldId id="392" r:id="rId75"/>
    <p:sldId id="393" r:id="rId76"/>
    <p:sldId id="394" r:id="rId77"/>
    <p:sldId id="395" r:id="rId78"/>
    <p:sldId id="396" r:id="rId79"/>
    <p:sldId id="397" r:id="rId80"/>
    <p:sldId id="398" r:id="rId81"/>
    <p:sldId id="399" r:id="rId82"/>
    <p:sldId id="400" r:id="rId83"/>
    <p:sldId id="401" r:id="rId84"/>
    <p:sldId id="402" r:id="rId85"/>
    <p:sldId id="403" r:id="rId86"/>
    <p:sldId id="404" r:id="rId87"/>
    <p:sldId id="405" r:id="rId88"/>
    <p:sldId id="307" r:id="rId89"/>
    <p:sldId id="375" r:id="rId90"/>
    <p:sldId id="406" r:id="rId91"/>
    <p:sldId id="288"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80798" autoAdjust="0"/>
  </p:normalViewPr>
  <p:slideViewPr>
    <p:cSldViewPr snapToGrid="0">
      <p:cViewPr varScale="1">
        <p:scale>
          <a:sx n="97" d="100"/>
          <a:sy n="97" d="100"/>
        </p:scale>
        <p:origin x="4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37C35-3E4E-428F-9A7E-A486B1D19899}" type="datetimeFigureOut">
              <a:rPr lang="en-US" smtClean="0"/>
              <a:t>5/22/2018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5A813-8A05-44F6-A7B3-CD21427E8F98}" type="slidenum">
              <a:rPr lang="en-US" smtClean="0"/>
              <a:t>‹#›</a:t>
            </a:fld>
            <a:endParaRPr lang="en-US"/>
          </a:p>
        </p:txBody>
      </p:sp>
    </p:spTree>
    <p:extLst>
      <p:ext uri="{BB962C8B-B14F-4D97-AF65-F5344CB8AC3E}">
        <p14:creationId xmlns:p14="http://schemas.microsoft.com/office/powerpoint/2010/main" val="85577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a:t>
            </a:fld>
            <a:endParaRPr lang="en-US"/>
          </a:p>
        </p:txBody>
      </p:sp>
    </p:spTree>
    <p:extLst>
      <p:ext uri="{BB962C8B-B14F-4D97-AF65-F5344CB8AC3E}">
        <p14:creationId xmlns:p14="http://schemas.microsoft.com/office/powerpoint/2010/main" val="340574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you create your trackable</a:t>
            </a:r>
            <a:r>
              <a:rPr lang="en-US" baseline="0" dirty="0"/>
              <a:t> link, always test your link before using it to make sure it works. There is nothing worse than sending out a bunch of digital content with a broken link.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10</a:t>
            </a:fld>
            <a:endParaRPr lang="en-US"/>
          </a:p>
        </p:txBody>
      </p:sp>
    </p:spTree>
    <p:extLst>
      <p:ext uri="{BB962C8B-B14F-4D97-AF65-F5344CB8AC3E}">
        <p14:creationId xmlns:p14="http://schemas.microsoft.com/office/powerpoint/2010/main" val="253556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URL shortening allows you to tighten up a long trackable URL to something short and easy to copy</a:t>
            </a:r>
            <a:r>
              <a:rPr lang="en-US" sz="1200" baseline="0" dirty="0"/>
              <a:t> for social media posts. </a:t>
            </a:r>
            <a:r>
              <a:rPr lang="en-US" sz="1200" dirty="0"/>
              <a: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13</a:t>
            </a:fld>
            <a:endParaRPr lang="en-US"/>
          </a:p>
        </p:txBody>
      </p:sp>
    </p:spTree>
    <p:extLst>
      <p:ext uri="{BB962C8B-B14F-4D97-AF65-F5344CB8AC3E}">
        <p14:creationId xmlns:p14="http://schemas.microsoft.com/office/powerpoint/2010/main" val="119110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shortened </a:t>
            </a:r>
            <a:r>
              <a:rPr lang="en-US" dirty="0" err="1"/>
              <a:t>url</a:t>
            </a:r>
            <a:r>
              <a:rPr lang="en-US" dirty="0"/>
              <a:t> then</a:t>
            </a:r>
            <a:r>
              <a:rPr lang="en-US" baseline="0" dirty="0"/>
              <a:t> fits much better in social media posts, especially Twitter.</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14</a:t>
            </a:fld>
            <a:endParaRPr lang="en-US"/>
          </a:p>
        </p:txBody>
      </p:sp>
    </p:spTree>
    <p:extLst>
      <p:ext uri="{BB962C8B-B14F-4D97-AF65-F5344CB8AC3E}">
        <p14:creationId xmlns:p14="http://schemas.microsoft.com/office/powerpoint/2010/main" val="152284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many link shortening tools also track click-throughs.</a:t>
            </a:r>
            <a:r>
              <a:rPr lang="en-US" baseline="0" dirty="0"/>
              <a:t> Here you can see that this particular link is actually performing quite well. Now because we used UTM codes, we can actually get more in-depth data. But more on that in a moment.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15</a:t>
            </a:fld>
            <a:endParaRPr lang="en-US"/>
          </a:p>
        </p:txBody>
      </p:sp>
    </p:spTree>
    <p:extLst>
      <p:ext uri="{BB962C8B-B14F-4D97-AF65-F5344CB8AC3E}">
        <p14:creationId xmlns:p14="http://schemas.microsoft.com/office/powerpoint/2010/main" val="190733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of the top options. Many</a:t>
            </a:r>
            <a:r>
              <a:rPr lang="en-US" baseline="0" dirty="0"/>
              <a:t> are available for your phone and iPad as well.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16</a:t>
            </a:fld>
            <a:endParaRPr lang="en-US"/>
          </a:p>
        </p:txBody>
      </p:sp>
    </p:spTree>
    <p:extLst>
      <p:ext uri="{BB962C8B-B14F-4D97-AF65-F5344CB8AC3E}">
        <p14:creationId xmlns:p14="http://schemas.microsoft.com/office/powerpoint/2010/main" val="2228716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know how to append UTM codes to our links, and then shorten them. Let’s see how that information then connects to the data in Google Analytics.</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17</a:t>
            </a:fld>
            <a:endParaRPr lang="en-US"/>
          </a:p>
        </p:txBody>
      </p:sp>
    </p:spTree>
    <p:extLst>
      <p:ext uri="{BB962C8B-B14F-4D97-AF65-F5344CB8AC3E}">
        <p14:creationId xmlns:p14="http://schemas.microsoft.com/office/powerpoint/2010/main" val="24962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18</a:t>
            </a:fld>
            <a:endParaRPr lang="en-US"/>
          </a:p>
        </p:txBody>
      </p:sp>
    </p:spTree>
    <p:extLst>
      <p:ext uri="{BB962C8B-B14F-4D97-AF65-F5344CB8AC3E}">
        <p14:creationId xmlns:p14="http://schemas.microsoft.com/office/powerpoint/2010/main" val="27977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website platform allow you to incorporate widgets for Google Analytics. If you have trouble connecting google analytics to your website, consult your help for your hosting platform. </a:t>
            </a:r>
          </a:p>
        </p:txBody>
      </p:sp>
      <p:sp>
        <p:nvSpPr>
          <p:cNvPr id="4" name="Slide Number Placeholder 3"/>
          <p:cNvSpPr>
            <a:spLocks noGrp="1"/>
          </p:cNvSpPr>
          <p:nvPr>
            <p:ph type="sldNum" sz="quarter" idx="10"/>
          </p:nvPr>
        </p:nvSpPr>
        <p:spPr/>
        <p:txBody>
          <a:bodyPr/>
          <a:lstStyle/>
          <a:p>
            <a:fld id="{BA95A813-8A05-44F6-A7B3-CD21427E8F98}" type="slidenum">
              <a:rPr lang="en-US" smtClean="0"/>
              <a:t>19</a:t>
            </a:fld>
            <a:endParaRPr lang="en-US"/>
          </a:p>
        </p:txBody>
      </p:sp>
    </p:spTree>
    <p:extLst>
      <p:ext uri="{BB962C8B-B14F-4D97-AF65-F5344CB8AC3E}">
        <p14:creationId xmlns:p14="http://schemas.microsoft.com/office/powerpoint/2010/main" val="3013387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open your Google analytics account, you’ll see your homepage or dashboard.</a:t>
            </a:r>
            <a:r>
              <a:rPr lang="en-US" baseline="0" dirty="0"/>
              <a:t> In the top right you can change the data range. In the center you can see the data for the various terms we just discussed. On the left-hand side is the main navigation.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21</a:t>
            </a:fld>
            <a:endParaRPr lang="en-US"/>
          </a:p>
        </p:txBody>
      </p:sp>
    </p:spTree>
    <p:extLst>
      <p:ext uri="{BB962C8B-B14F-4D97-AF65-F5344CB8AC3E}">
        <p14:creationId xmlns:p14="http://schemas.microsoft.com/office/powerpoint/2010/main" val="188249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non-profits</a:t>
            </a:r>
            <a:r>
              <a:rPr lang="en-US" baseline="0" dirty="0"/>
              <a:t> do not have the luxury of a dedicated analytics team. But you don’t need to dive too deep to get valuable information about how your website and campaigns are performing. </a:t>
            </a:r>
            <a:br>
              <a:rPr lang="en-US" baseline="0" dirty="0"/>
            </a:br>
            <a:br>
              <a:rPr lang="en-US" baseline="0" dirty="0"/>
            </a:br>
            <a:r>
              <a:rPr lang="en-US" baseline="0" dirty="0"/>
              <a:t>I’m going to highlight the key metrics that won’t overwhelm you, but will maximize your data-driven decision making.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22</a:t>
            </a:fld>
            <a:endParaRPr lang="en-US"/>
          </a:p>
        </p:txBody>
      </p:sp>
    </p:spTree>
    <p:extLst>
      <p:ext uri="{BB962C8B-B14F-4D97-AF65-F5344CB8AC3E}">
        <p14:creationId xmlns:p14="http://schemas.microsoft.com/office/powerpoint/2010/main" val="388181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a:t>
            </a:fld>
            <a:endParaRPr lang="en-US"/>
          </a:p>
        </p:txBody>
      </p:sp>
    </p:spTree>
    <p:extLst>
      <p:ext uri="{BB962C8B-B14F-4D97-AF65-F5344CB8AC3E}">
        <p14:creationId xmlns:p14="http://schemas.microsoft.com/office/powerpoint/2010/main" val="146079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key metrics that you should consider</a:t>
            </a:r>
            <a:r>
              <a:rPr lang="en-US" baseline="0" dirty="0"/>
              <a:t> tracking in Google Analytics</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23</a:t>
            </a:fld>
            <a:endParaRPr lang="en-US"/>
          </a:p>
        </p:txBody>
      </p:sp>
    </p:spTree>
    <p:extLst>
      <p:ext uri="{BB962C8B-B14F-4D97-AF65-F5344CB8AC3E}">
        <p14:creationId xmlns:p14="http://schemas.microsoft.com/office/powerpoint/2010/main" val="1634277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 demographics you can view known age &amp; gender. In this case only 36.68% of total sessions have corresponding demographic data. Even though the data is incomplete, it does</a:t>
            </a:r>
            <a:r>
              <a:rPr lang="en-US" baseline="0" dirty="0"/>
              <a:t> give a pretty good cross-section of who is visiting your website.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24</a:t>
            </a:fld>
            <a:endParaRPr lang="en-US"/>
          </a:p>
        </p:txBody>
      </p:sp>
    </p:spTree>
    <p:extLst>
      <p:ext uri="{BB962C8B-B14F-4D97-AF65-F5344CB8AC3E}">
        <p14:creationId xmlns:p14="http://schemas.microsoft.com/office/powerpoint/2010/main" val="3554342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a:t>
            </a:r>
            <a:r>
              <a:rPr lang="en-US" baseline="0" dirty="0"/>
              <a:t> can see location by country, city, state and metro area. You can also look at language if that is relevant to your ministry. You can look at the number of sessions and users as well as their behavior such as bounce-rate, pagers per session or depth-of-session and average session length.</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25</a:t>
            </a:fld>
            <a:endParaRPr lang="en-US"/>
          </a:p>
        </p:txBody>
      </p:sp>
    </p:spTree>
    <p:extLst>
      <p:ext uri="{BB962C8B-B14F-4D97-AF65-F5344CB8AC3E}">
        <p14:creationId xmlns:p14="http://schemas.microsoft.com/office/powerpoint/2010/main" val="1929257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26</a:t>
            </a:fld>
            <a:endParaRPr lang="en-US"/>
          </a:p>
        </p:txBody>
      </p:sp>
    </p:spTree>
    <p:extLst>
      <p:ext uri="{BB962C8B-B14F-4D97-AF65-F5344CB8AC3E}">
        <p14:creationId xmlns:p14="http://schemas.microsoft.com/office/powerpoint/2010/main" val="4106565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27</a:t>
            </a:fld>
            <a:endParaRPr lang="en-US"/>
          </a:p>
        </p:txBody>
      </p:sp>
    </p:spTree>
    <p:extLst>
      <p:ext uri="{BB962C8B-B14F-4D97-AF65-F5344CB8AC3E}">
        <p14:creationId xmlns:p14="http://schemas.microsoft.com/office/powerpoint/2010/main" val="561014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communicators, we want to know what is working and what is not working to drive people</a:t>
            </a:r>
            <a:r>
              <a:rPr lang="en-US" baseline="0" dirty="0"/>
              <a:t> to your website. Here is where you can determine that. Keep in mind that OTHER is links with tracking codes or campaigns.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28</a:t>
            </a:fld>
            <a:endParaRPr lang="en-US"/>
          </a:p>
        </p:txBody>
      </p:sp>
    </p:spTree>
    <p:extLst>
      <p:ext uri="{BB962C8B-B14F-4D97-AF65-F5344CB8AC3E}">
        <p14:creationId xmlns:p14="http://schemas.microsoft.com/office/powerpoint/2010/main" val="647983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then drill down deeper</a:t>
            </a:r>
            <a:r>
              <a:rPr lang="en-US" baseline="0" dirty="0"/>
              <a:t> to learn more about what aspects of the campaign performed the best. You can create as many campaigns and sources as you want.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29</a:t>
            </a:fld>
            <a:endParaRPr lang="en-US"/>
          </a:p>
        </p:txBody>
      </p:sp>
    </p:spTree>
    <p:extLst>
      <p:ext uri="{BB962C8B-B14F-4D97-AF65-F5344CB8AC3E}">
        <p14:creationId xmlns:p14="http://schemas.microsoft.com/office/powerpoint/2010/main" val="1844230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some time to go over your social media insights that you available to you. Again, if you can track it,</a:t>
            </a:r>
            <a:r>
              <a:rPr lang="en-US" baseline="0" dirty="0"/>
              <a:t> you can measure it. If you can measure it, you can better understand your audience, who you are reaching, how they are engaging with your content, and as a result, you can better optimize your strategies to meet your goals.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30</a:t>
            </a:fld>
            <a:endParaRPr lang="en-US"/>
          </a:p>
        </p:txBody>
      </p:sp>
    </p:spTree>
    <p:extLst>
      <p:ext uri="{BB962C8B-B14F-4D97-AF65-F5344CB8AC3E}">
        <p14:creationId xmlns:p14="http://schemas.microsoft.com/office/powerpoint/2010/main" val="2380528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important because….Therefore it’s vital that you check your social media insights regularly</a:t>
            </a:r>
            <a:r>
              <a:rPr lang="en-US" baseline="0" dirty="0"/>
              <a:t> in order to understand your impact and adapt your strategy as needed. </a:t>
            </a:r>
            <a:endParaRPr lang="en-US" dirty="0"/>
          </a:p>
        </p:txBody>
      </p:sp>
      <p:sp>
        <p:nvSpPr>
          <p:cNvPr id="4" name="Slide Number Placeholder 3"/>
          <p:cNvSpPr>
            <a:spLocks noGrp="1"/>
          </p:cNvSpPr>
          <p:nvPr>
            <p:ph type="sldNum" sz="quarter" idx="10"/>
          </p:nvPr>
        </p:nvSpPr>
        <p:spPr/>
        <p:txBody>
          <a:bodyPr/>
          <a:lstStyle/>
          <a:p>
            <a:fld id="{0C199F63-2F96-4F8B-B90B-D12D200488A7}" type="slidenum">
              <a:rPr lang="en-US" smtClean="0"/>
              <a:t>31</a:t>
            </a:fld>
            <a:endParaRPr lang="en-US" dirty="0"/>
          </a:p>
        </p:txBody>
      </p:sp>
    </p:spTree>
    <p:extLst>
      <p:ext uri="{BB962C8B-B14F-4D97-AF65-F5344CB8AC3E}">
        <p14:creationId xmlns:p14="http://schemas.microsoft.com/office/powerpoint/2010/main" val="4162433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just cover a</a:t>
            </a:r>
            <a:r>
              <a:rPr lang="en-US" baseline="0" dirty="0"/>
              <a:t> few in this course. But if you can master these three, you can understand the terminology and data insights for just about any social media platform. Facebook currently provides the most extensive and in-depth analytics.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32</a:t>
            </a:fld>
            <a:endParaRPr lang="en-US"/>
          </a:p>
        </p:txBody>
      </p:sp>
    </p:spTree>
    <p:extLst>
      <p:ext uri="{BB962C8B-B14F-4D97-AF65-F5344CB8AC3E}">
        <p14:creationId xmlns:p14="http://schemas.microsoft.com/office/powerpoint/2010/main" val="141829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 result, you can better understand your audience, and their behavior in order to adapt your strategies to more effectively reach them. Saving both time and money</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a:t>
            </a:fld>
            <a:endParaRPr lang="en-US"/>
          </a:p>
        </p:txBody>
      </p:sp>
    </p:spTree>
    <p:extLst>
      <p:ext uri="{BB962C8B-B14F-4D97-AF65-F5344CB8AC3E}">
        <p14:creationId xmlns:p14="http://schemas.microsoft.com/office/powerpoint/2010/main" val="1196290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definitions are pretty standard and are the same as paid advertising data reports. </a:t>
            </a:r>
          </a:p>
        </p:txBody>
      </p:sp>
      <p:sp>
        <p:nvSpPr>
          <p:cNvPr id="4" name="Slide Number Placeholder 3"/>
          <p:cNvSpPr>
            <a:spLocks noGrp="1"/>
          </p:cNvSpPr>
          <p:nvPr>
            <p:ph type="sldNum" sz="quarter" idx="10"/>
          </p:nvPr>
        </p:nvSpPr>
        <p:spPr/>
        <p:txBody>
          <a:bodyPr/>
          <a:lstStyle/>
          <a:p>
            <a:fld id="{BA95A813-8A05-44F6-A7B3-CD21427E8F98}" type="slidenum">
              <a:rPr lang="en-US" smtClean="0"/>
              <a:t>33</a:t>
            </a:fld>
            <a:endParaRPr lang="en-US"/>
          </a:p>
        </p:txBody>
      </p:sp>
    </p:spTree>
    <p:extLst>
      <p:ext uri="{BB962C8B-B14F-4D97-AF65-F5344CB8AC3E}">
        <p14:creationId xmlns:p14="http://schemas.microsoft.com/office/powerpoint/2010/main" val="352742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Before you can execute a successful social media strategy, you must clearly identify what you’re aiming to achieve.</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34</a:t>
            </a:fld>
            <a:endParaRPr lang="en-US"/>
          </a:p>
        </p:txBody>
      </p:sp>
    </p:spTree>
    <p:extLst>
      <p:ext uri="{BB962C8B-B14F-4D97-AF65-F5344CB8AC3E}">
        <p14:creationId xmlns:p14="http://schemas.microsoft.com/office/powerpoint/2010/main" val="3207248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measure progress, you must have a baseline</a:t>
            </a:r>
            <a:r>
              <a:rPr lang="en-US" baseline="0" dirty="0"/>
              <a:t> for performance.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35</a:t>
            </a:fld>
            <a:endParaRPr lang="en-US"/>
          </a:p>
        </p:txBody>
      </p:sp>
    </p:spTree>
    <p:extLst>
      <p:ext uri="{BB962C8B-B14F-4D97-AF65-F5344CB8AC3E}">
        <p14:creationId xmlns:p14="http://schemas.microsoft.com/office/powerpoint/2010/main" val="80668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sample metrics may</a:t>
            </a:r>
            <a:r>
              <a:rPr lang="en-US" baseline="0" dirty="0"/>
              <a:t> include….</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36</a:t>
            </a:fld>
            <a:endParaRPr lang="en-US"/>
          </a:p>
        </p:txBody>
      </p:sp>
    </p:spTree>
    <p:extLst>
      <p:ext uri="{BB962C8B-B14F-4D97-AF65-F5344CB8AC3E}">
        <p14:creationId xmlns:p14="http://schemas.microsoft.com/office/powerpoint/2010/main" val="636561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37</a:t>
            </a:fld>
            <a:endParaRPr lang="en-US"/>
          </a:p>
        </p:txBody>
      </p:sp>
    </p:spTree>
    <p:extLst>
      <p:ext uri="{BB962C8B-B14F-4D97-AF65-F5344CB8AC3E}">
        <p14:creationId xmlns:p14="http://schemas.microsoft.com/office/powerpoint/2010/main" val="33851779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38</a:t>
            </a:fld>
            <a:endParaRPr lang="en-US"/>
          </a:p>
        </p:txBody>
      </p:sp>
    </p:spTree>
    <p:extLst>
      <p:ext uri="{BB962C8B-B14F-4D97-AF65-F5344CB8AC3E}">
        <p14:creationId xmlns:p14="http://schemas.microsoft.com/office/powerpoint/2010/main" val="331309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may only go over these three platforms, keep in mind that all the principles</a:t>
            </a:r>
            <a:r>
              <a:rPr lang="en-US" baseline="0" dirty="0"/>
              <a:t> are applicable to other platforms such as Snapchat and Pinterest. The data terminology is also mostly universal. But if you’re unsure, most platforms provide the definitions of the data points right in the analytics section.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39</a:t>
            </a:fld>
            <a:endParaRPr lang="en-US"/>
          </a:p>
        </p:txBody>
      </p:sp>
    </p:spTree>
    <p:extLst>
      <p:ext uri="{BB962C8B-B14F-4D97-AF65-F5344CB8AC3E}">
        <p14:creationId xmlns:p14="http://schemas.microsoft.com/office/powerpoint/2010/main" val="4232713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one size fits all. </a:t>
            </a:r>
          </a:p>
        </p:txBody>
      </p:sp>
      <p:sp>
        <p:nvSpPr>
          <p:cNvPr id="4" name="Slide Number Placeholder 3"/>
          <p:cNvSpPr>
            <a:spLocks noGrp="1"/>
          </p:cNvSpPr>
          <p:nvPr>
            <p:ph type="sldNum" sz="quarter" idx="10"/>
          </p:nvPr>
        </p:nvSpPr>
        <p:spPr/>
        <p:txBody>
          <a:bodyPr/>
          <a:lstStyle/>
          <a:p>
            <a:fld id="{BA95A813-8A05-44F6-A7B3-CD21427E8F98}" type="slidenum">
              <a:rPr lang="en-US" smtClean="0"/>
              <a:t>40</a:t>
            </a:fld>
            <a:endParaRPr lang="en-US"/>
          </a:p>
        </p:txBody>
      </p:sp>
    </p:spTree>
    <p:extLst>
      <p:ext uri="{BB962C8B-B14F-4D97-AF65-F5344CB8AC3E}">
        <p14:creationId xmlns:p14="http://schemas.microsoft.com/office/powerpoint/2010/main" val="354611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a:t>
            </a:r>
            <a:r>
              <a:rPr lang="en-US" baseline="0" dirty="0"/>
              <a:t> Facebook Insights, go to your business page and click on the insights tab.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41</a:t>
            </a:fld>
            <a:endParaRPr lang="en-US"/>
          </a:p>
        </p:txBody>
      </p:sp>
    </p:spTree>
    <p:extLst>
      <p:ext uri="{BB962C8B-B14F-4D97-AF65-F5344CB8AC3E}">
        <p14:creationId xmlns:p14="http://schemas.microsoft.com/office/powerpoint/2010/main" val="4013635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page summary dashboard gives you a quick look at key performance metrics.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42</a:t>
            </a:fld>
            <a:endParaRPr lang="en-US"/>
          </a:p>
        </p:txBody>
      </p:sp>
    </p:spTree>
    <p:extLst>
      <p:ext uri="{BB962C8B-B14F-4D97-AF65-F5344CB8AC3E}">
        <p14:creationId xmlns:p14="http://schemas.microsoft.com/office/powerpoint/2010/main" val="2261127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while maximizing impact.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a:t>
            </a:fld>
            <a:endParaRPr lang="en-US"/>
          </a:p>
        </p:txBody>
      </p:sp>
    </p:spTree>
    <p:extLst>
      <p:ext uri="{BB962C8B-B14F-4D97-AF65-F5344CB8AC3E}">
        <p14:creationId xmlns:p14="http://schemas.microsoft.com/office/powerpoint/2010/main" val="119010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an eye on Page Likes</a:t>
            </a:r>
            <a:r>
              <a:rPr lang="en-US" baseline="0" dirty="0"/>
              <a:t> and reach over time and with regard to specific campaigns you are running. You can also see organic verses paid results as well as negative results and where your likes are coming from.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43</a:t>
            </a:fld>
            <a:endParaRPr lang="en-US"/>
          </a:p>
        </p:txBody>
      </p:sp>
    </p:spTree>
    <p:extLst>
      <p:ext uri="{BB962C8B-B14F-4D97-AF65-F5344CB8AC3E}">
        <p14:creationId xmlns:p14="http://schemas.microsoft.com/office/powerpoint/2010/main" val="3335213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posts tab, you can determine when your audience is online and the best days and times to post content. You can also look at the performance of individual</a:t>
            </a:r>
            <a:r>
              <a:rPr lang="en-US" baseline="0" dirty="0"/>
              <a:t> posts to better understand how your audience is engaging with your content. This will help you understand what works best for your audience and plan future content accordingly.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44</a:t>
            </a:fld>
            <a:endParaRPr lang="en-US"/>
          </a:p>
        </p:txBody>
      </p:sp>
    </p:spTree>
    <p:extLst>
      <p:ext uri="{BB962C8B-B14F-4D97-AF65-F5344CB8AC3E}">
        <p14:creationId xmlns:p14="http://schemas.microsoft.com/office/powerpoint/2010/main" val="11875116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very valuable</a:t>
            </a:r>
            <a:r>
              <a:rPr lang="en-US" baseline="0" dirty="0"/>
              <a:t> tab to look at if your target audience is location specific or demographic specific. Here you can view information on age, gender, location and language of your fans, followers, people reached, and those engaged. </a:t>
            </a:r>
            <a:br>
              <a:rPr lang="en-US" baseline="0" dirty="0"/>
            </a:br>
            <a:br>
              <a:rPr lang="en-US" baseline="0" dirty="0"/>
            </a:br>
            <a:r>
              <a:rPr lang="en-US" baseline="0" dirty="0"/>
              <a:t>This is the Facebook data from the Washington conference of Seventh-day Adventists so we would expect to see that the vast majority of fans and people reached are in the US and more precisely, in Washington state. We would also expect to see a wide range of ages and languages spoken due to the multi-cultural nature of Seattle. Looking at the data, these assumptions are confirmed, but if they weren’t we would be able to identify a problem. </a:t>
            </a:r>
          </a:p>
          <a:p>
            <a:endParaRPr lang="en-US" baseline="0" dirty="0"/>
          </a:p>
        </p:txBody>
      </p:sp>
      <p:sp>
        <p:nvSpPr>
          <p:cNvPr id="4" name="Slide Number Placeholder 3"/>
          <p:cNvSpPr>
            <a:spLocks noGrp="1"/>
          </p:cNvSpPr>
          <p:nvPr>
            <p:ph type="sldNum" sz="quarter" idx="10"/>
          </p:nvPr>
        </p:nvSpPr>
        <p:spPr/>
        <p:txBody>
          <a:bodyPr/>
          <a:lstStyle/>
          <a:p>
            <a:fld id="{BA95A813-8A05-44F6-A7B3-CD21427E8F98}" type="slidenum">
              <a:rPr lang="en-US" smtClean="0"/>
              <a:t>45</a:t>
            </a:fld>
            <a:endParaRPr lang="en-US"/>
          </a:p>
        </p:txBody>
      </p:sp>
    </p:spTree>
    <p:extLst>
      <p:ext uri="{BB962C8B-B14F-4D97-AF65-F5344CB8AC3E}">
        <p14:creationId xmlns:p14="http://schemas.microsoft.com/office/powerpoint/2010/main" val="1904114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with Google</a:t>
            </a:r>
            <a:r>
              <a:rPr lang="en-US" baseline="0" dirty="0"/>
              <a:t> Analytics, there’s a lot more data that can be found. The points I’ve covered are the most useful to the average person. You can export the data from Facebook for more in-depth analytics if desired.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46</a:t>
            </a:fld>
            <a:endParaRPr lang="en-US"/>
          </a:p>
        </p:txBody>
      </p:sp>
    </p:spTree>
    <p:extLst>
      <p:ext uri="{BB962C8B-B14F-4D97-AF65-F5344CB8AC3E}">
        <p14:creationId xmlns:p14="http://schemas.microsoft.com/office/powerpoint/2010/main" val="2045456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access</a:t>
            </a:r>
            <a:r>
              <a:rPr lang="en-US" baseline="0" dirty="0"/>
              <a:t> Twitter Analytics, go to your profile icon and select analytics from the drop down.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47</a:t>
            </a:fld>
            <a:endParaRPr lang="en-US"/>
          </a:p>
        </p:txBody>
      </p:sp>
    </p:spTree>
    <p:extLst>
      <p:ext uri="{BB962C8B-B14F-4D97-AF65-F5344CB8AC3E}">
        <p14:creationId xmlns:p14="http://schemas.microsoft.com/office/powerpoint/2010/main" val="14214066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48</a:t>
            </a:fld>
            <a:endParaRPr lang="en-US"/>
          </a:p>
        </p:txBody>
      </p:sp>
    </p:spTree>
    <p:extLst>
      <p:ext uri="{BB962C8B-B14F-4D97-AF65-F5344CB8AC3E}">
        <p14:creationId xmlns:p14="http://schemas.microsoft.com/office/powerpoint/2010/main" val="875419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as you scroll down, you can see monthly</a:t>
            </a:r>
            <a:r>
              <a:rPr lang="en-US" baseline="0" dirty="0"/>
              <a:t> summaries that can be useful for keep track of impressions and activity over time. </a:t>
            </a:r>
            <a:r>
              <a:rPr lang="en-US" dirty="0"/>
              <a:t>Graph it out to understand trends over time. </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49</a:t>
            </a:fld>
            <a:endParaRPr lang="en-US"/>
          </a:p>
        </p:txBody>
      </p:sp>
    </p:spTree>
    <p:extLst>
      <p:ext uri="{BB962C8B-B14F-4D97-AF65-F5344CB8AC3E}">
        <p14:creationId xmlns:p14="http://schemas.microsoft.com/office/powerpoint/2010/main" val="3890808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data</a:t>
            </a:r>
            <a:r>
              <a:rPr lang="en-US" baseline="0" dirty="0"/>
              <a:t> summaries to look at for demographics for your followers are: Gender, Age, Country, and Region. There’s also a ton of other information you can drill into such as wealth, education, language, lifestyle, consumer behavior, etc.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51</a:t>
            </a:fld>
            <a:endParaRPr lang="en-US"/>
          </a:p>
        </p:txBody>
      </p:sp>
    </p:spTree>
    <p:extLst>
      <p:ext uri="{BB962C8B-B14F-4D97-AF65-F5344CB8AC3E}">
        <p14:creationId xmlns:p14="http://schemas.microsoft.com/office/powerpoint/2010/main" val="1612308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look at the demographics</a:t>
            </a:r>
            <a:r>
              <a:rPr lang="en-US" baseline="0" dirty="0"/>
              <a:t> of your organic audience.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52</a:t>
            </a:fld>
            <a:endParaRPr lang="en-US"/>
          </a:p>
        </p:txBody>
      </p:sp>
    </p:spTree>
    <p:extLst>
      <p:ext uri="{BB962C8B-B14F-4D97-AF65-F5344CB8AC3E}">
        <p14:creationId xmlns:p14="http://schemas.microsoft.com/office/powerpoint/2010/main" val="1296705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access</a:t>
            </a:r>
            <a:r>
              <a:rPr lang="en-US" baseline="0" dirty="0"/>
              <a:t> Instagram Insights, go to your profile and select the bars at the top right of the screen. Instagram insights are more limited in scope, but you get the important highlights. </a:t>
            </a:r>
            <a:endParaRPr lang="en-US" dirty="0"/>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53</a:t>
            </a:fld>
            <a:endParaRPr lang="en-US"/>
          </a:p>
        </p:txBody>
      </p:sp>
    </p:spTree>
    <p:extLst>
      <p:ext uri="{BB962C8B-B14F-4D97-AF65-F5344CB8AC3E}">
        <p14:creationId xmlns:p14="http://schemas.microsoft.com/office/powerpoint/2010/main" val="878861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surprising very easy to do, which actually makes it difficult to teach because people feel like they are missing something. I assure you, it really is this straight forward.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a:t>
            </a:fld>
            <a:endParaRPr lang="en-US"/>
          </a:p>
        </p:txBody>
      </p:sp>
    </p:spTree>
    <p:extLst>
      <p:ext uri="{BB962C8B-B14F-4D97-AF65-F5344CB8AC3E}">
        <p14:creationId xmlns:p14="http://schemas.microsoft.com/office/powerpoint/2010/main" val="685291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frame for the data is currently restricted to 7 days. At the top you can view impressions, individual accounts</a:t>
            </a:r>
            <a:r>
              <a:rPr lang="en-US" baseline="0" dirty="0"/>
              <a:t> reached, profile views, and website clicks.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54</a:t>
            </a:fld>
            <a:endParaRPr lang="en-US"/>
          </a:p>
        </p:txBody>
      </p:sp>
    </p:spTree>
    <p:extLst>
      <p:ext uri="{BB962C8B-B14F-4D97-AF65-F5344CB8AC3E}">
        <p14:creationId xmlns:p14="http://schemas.microsoft.com/office/powerpoint/2010/main" val="3538979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can see the stats on your top posts in the last 7 days. By selecting</a:t>
            </a:r>
            <a:r>
              <a:rPr lang="en-US" baseline="0" dirty="0"/>
              <a:t> one, you can view that particular post’s impressions, reach and total engagements. This is helpful information to enable you to understand what types of content your audience responds to best.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55</a:t>
            </a:fld>
            <a:endParaRPr lang="en-US"/>
          </a:p>
        </p:txBody>
      </p:sp>
    </p:spTree>
    <p:extLst>
      <p:ext uri="{BB962C8B-B14F-4D97-AF65-F5344CB8AC3E}">
        <p14:creationId xmlns:p14="http://schemas.microsoft.com/office/powerpoint/2010/main" val="3842637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go back to the insights home screen, and select “see more” under followers, we can</a:t>
            </a:r>
            <a:r>
              <a:rPr lang="en-US" baseline="0" dirty="0"/>
              <a:t> view data on gender, age, and top locations by cities or country. This example is from #Gorgeous2God’s Instagram page which seeks to reach young women and teens with a Christ centered message. Luckily the data shows that we are achieving this.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56</a:t>
            </a:fld>
            <a:endParaRPr lang="en-US"/>
          </a:p>
        </p:txBody>
      </p:sp>
    </p:spTree>
    <p:extLst>
      <p:ext uri="{BB962C8B-B14F-4D97-AF65-F5344CB8AC3E}">
        <p14:creationId xmlns:p14="http://schemas.microsoft.com/office/powerpoint/2010/main" val="3711358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best times to post, you’ll want to pay special attention to the hours and days section at the bottom of the screen. The darker bars show when</a:t>
            </a:r>
            <a:r>
              <a:rPr lang="en-US" baseline="0" dirty="0"/>
              <a:t> your highest amount of traffic is by hour. To change the day, click the arrows to the right or left. To view peak traffic by day of week, select ‘days’ and here you can see that Saturday is our strongest day for the #gorgeous2god Instagram account.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57</a:t>
            </a:fld>
            <a:endParaRPr lang="en-US"/>
          </a:p>
        </p:txBody>
      </p:sp>
    </p:spTree>
    <p:extLst>
      <p:ext uri="{BB962C8B-B14F-4D97-AF65-F5344CB8AC3E}">
        <p14:creationId xmlns:p14="http://schemas.microsoft.com/office/powerpoint/2010/main" val="37526524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58</a:t>
            </a:fld>
            <a:endParaRPr lang="en-US"/>
          </a:p>
        </p:txBody>
      </p:sp>
    </p:spTree>
    <p:extLst>
      <p:ext uri="{BB962C8B-B14F-4D97-AF65-F5344CB8AC3E}">
        <p14:creationId xmlns:p14="http://schemas.microsoft.com/office/powerpoint/2010/main" val="3428784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Ads manager is where you can view, make changes and see results for all your Facebook campaigns (ads).</a:t>
            </a:r>
          </a:p>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59</a:t>
            </a:fld>
            <a:endParaRPr lang="en-US"/>
          </a:p>
        </p:txBody>
      </p:sp>
    </p:spTree>
    <p:extLst>
      <p:ext uri="{BB962C8B-B14F-4D97-AF65-F5344CB8AC3E}">
        <p14:creationId xmlns:p14="http://schemas.microsoft.com/office/powerpoint/2010/main" val="21831486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60</a:t>
            </a:fld>
            <a:endParaRPr lang="en-US"/>
          </a:p>
        </p:txBody>
      </p:sp>
    </p:spTree>
    <p:extLst>
      <p:ext uri="{BB962C8B-B14F-4D97-AF65-F5344CB8AC3E}">
        <p14:creationId xmlns:p14="http://schemas.microsoft.com/office/powerpoint/2010/main" val="13626503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61</a:t>
            </a:fld>
            <a:endParaRPr lang="en-US"/>
          </a:p>
        </p:txBody>
      </p:sp>
    </p:spTree>
    <p:extLst>
      <p:ext uri="{BB962C8B-B14F-4D97-AF65-F5344CB8AC3E}">
        <p14:creationId xmlns:p14="http://schemas.microsoft.com/office/powerpoint/2010/main" val="2248072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Facebook acquired Instagram, and so now you can run highly targeted ads on both Facebook &amp; Instagram and take advantage of all the analytics that go with them. It’s actually very easy to do, and it’s scalable to any sized budget. Facebook’s advertising and targeting abilities are still far superior to Twitter or Pinterest advertising, so I recommend starting with Facebook ads as your money will be more effectively used. </a:t>
            </a:r>
          </a:p>
        </p:txBody>
      </p:sp>
      <p:sp>
        <p:nvSpPr>
          <p:cNvPr id="4" name="Slide Number Placeholder 3"/>
          <p:cNvSpPr>
            <a:spLocks noGrp="1"/>
          </p:cNvSpPr>
          <p:nvPr>
            <p:ph type="sldNum" sz="quarter" idx="10"/>
          </p:nvPr>
        </p:nvSpPr>
        <p:spPr/>
        <p:txBody>
          <a:bodyPr/>
          <a:lstStyle/>
          <a:p>
            <a:fld id="{BA95A813-8A05-44F6-A7B3-CD21427E8F98}" type="slidenum">
              <a:rPr lang="en-US" smtClean="0"/>
              <a:t>62</a:t>
            </a:fld>
            <a:endParaRPr lang="en-US"/>
          </a:p>
        </p:txBody>
      </p:sp>
    </p:spTree>
    <p:extLst>
      <p:ext uri="{BB962C8B-B14F-4D97-AF65-F5344CB8AC3E}">
        <p14:creationId xmlns:p14="http://schemas.microsoft.com/office/powerpoint/2010/main" val="1705183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and explain</a:t>
            </a:r>
            <a:r>
              <a:rPr lang="en-US" baseline="0" dirty="0"/>
              <a:t> the targeting on each one.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64</a:t>
            </a:fld>
            <a:endParaRPr lang="en-US"/>
          </a:p>
        </p:txBody>
      </p:sp>
    </p:spTree>
    <p:extLst>
      <p:ext uri="{BB962C8B-B14F-4D97-AF65-F5344CB8AC3E}">
        <p14:creationId xmlns:p14="http://schemas.microsoft.com/office/powerpoint/2010/main" val="114862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UTM =</a:t>
            </a:r>
            <a:r>
              <a:rPr lang="en-US" sz="1200" baseline="0" dirty="0"/>
              <a:t> Urchin Tracking Module. UTM codes are segments appended to the end of a URL that enables data platforms like Google Analytics to record information about website visitors and traffic sources. </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6</a:t>
            </a:fld>
            <a:endParaRPr lang="en-US"/>
          </a:p>
        </p:txBody>
      </p:sp>
    </p:spTree>
    <p:extLst>
      <p:ext uri="{BB962C8B-B14F-4D97-AF65-F5344CB8AC3E}">
        <p14:creationId xmlns:p14="http://schemas.microsoft.com/office/powerpoint/2010/main" val="3382497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65</a:t>
            </a:fld>
            <a:endParaRPr lang="en-US"/>
          </a:p>
        </p:txBody>
      </p:sp>
    </p:spTree>
    <p:extLst>
      <p:ext uri="{BB962C8B-B14F-4D97-AF65-F5344CB8AC3E}">
        <p14:creationId xmlns:p14="http://schemas.microsoft.com/office/powerpoint/2010/main" val="19074421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select a Lookalike Audience at the top of your targeting window and then you’ll be taken through a step-by-step</a:t>
            </a:r>
            <a:r>
              <a:rPr lang="en-US" baseline="0" dirty="0"/>
              <a:t> process</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66</a:t>
            </a:fld>
            <a:endParaRPr lang="en-US"/>
          </a:p>
        </p:txBody>
      </p:sp>
    </p:spTree>
    <p:extLst>
      <p:ext uri="{BB962C8B-B14F-4D97-AF65-F5344CB8AC3E}">
        <p14:creationId xmlns:p14="http://schemas.microsoft.com/office/powerpoint/2010/main" val="4281025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process</a:t>
            </a:r>
          </a:p>
        </p:txBody>
      </p:sp>
      <p:sp>
        <p:nvSpPr>
          <p:cNvPr id="4" name="Slide Number Placeholder 3"/>
          <p:cNvSpPr>
            <a:spLocks noGrp="1"/>
          </p:cNvSpPr>
          <p:nvPr>
            <p:ph type="sldNum" sz="quarter" idx="10"/>
          </p:nvPr>
        </p:nvSpPr>
        <p:spPr/>
        <p:txBody>
          <a:bodyPr/>
          <a:lstStyle/>
          <a:p>
            <a:fld id="{BA95A813-8A05-44F6-A7B3-CD21427E8F98}" type="slidenum">
              <a:rPr lang="en-US" smtClean="0"/>
              <a:t>67</a:t>
            </a:fld>
            <a:endParaRPr lang="en-US"/>
          </a:p>
        </p:txBody>
      </p:sp>
    </p:spTree>
    <p:extLst>
      <p:ext uri="{BB962C8B-B14F-4D97-AF65-F5344CB8AC3E}">
        <p14:creationId xmlns:p14="http://schemas.microsoft.com/office/powerpoint/2010/main" val="8836969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a:t>
            </a:r>
            <a:r>
              <a:rPr lang="en-US" baseline="0" dirty="0"/>
              <a:t> to understand where your ads are appearing. Facebook allows you to edit these placements if needed. </a:t>
            </a:r>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68</a:t>
            </a:fld>
            <a:endParaRPr lang="en-US"/>
          </a:p>
        </p:txBody>
      </p:sp>
    </p:spTree>
    <p:extLst>
      <p:ext uri="{BB962C8B-B14F-4D97-AF65-F5344CB8AC3E}">
        <p14:creationId xmlns:p14="http://schemas.microsoft.com/office/powerpoint/2010/main" val="3157160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Placements are found under audience targeting. </a:t>
            </a:r>
          </a:p>
        </p:txBody>
      </p:sp>
      <p:sp>
        <p:nvSpPr>
          <p:cNvPr id="4" name="Slide Number Placeholder 3"/>
          <p:cNvSpPr>
            <a:spLocks noGrp="1"/>
          </p:cNvSpPr>
          <p:nvPr>
            <p:ph type="sldNum" sz="quarter" idx="10"/>
          </p:nvPr>
        </p:nvSpPr>
        <p:spPr/>
        <p:txBody>
          <a:bodyPr/>
          <a:lstStyle/>
          <a:p>
            <a:fld id="{BA95A813-8A05-44F6-A7B3-CD21427E8F98}" type="slidenum">
              <a:rPr lang="en-US" smtClean="0"/>
              <a:t>69</a:t>
            </a:fld>
            <a:endParaRPr lang="en-US"/>
          </a:p>
        </p:txBody>
      </p:sp>
    </p:spTree>
    <p:extLst>
      <p:ext uri="{BB962C8B-B14F-4D97-AF65-F5344CB8AC3E}">
        <p14:creationId xmlns:p14="http://schemas.microsoft.com/office/powerpoint/2010/main" val="1416089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71</a:t>
            </a:fld>
            <a:endParaRPr lang="en-US"/>
          </a:p>
        </p:txBody>
      </p:sp>
    </p:spTree>
    <p:extLst>
      <p:ext uri="{BB962C8B-B14F-4D97-AF65-F5344CB8AC3E}">
        <p14:creationId xmlns:p14="http://schemas.microsoft.com/office/powerpoint/2010/main" val="3165209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73</a:t>
            </a:fld>
            <a:endParaRPr lang="en-US"/>
          </a:p>
        </p:txBody>
      </p:sp>
    </p:spTree>
    <p:extLst>
      <p:ext uri="{BB962C8B-B14F-4D97-AF65-F5344CB8AC3E}">
        <p14:creationId xmlns:p14="http://schemas.microsoft.com/office/powerpoint/2010/main" val="222688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75</a:t>
            </a:fld>
            <a:endParaRPr lang="en-US"/>
          </a:p>
        </p:txBody>
      </p:sp>
    </p:spTree>
    <p:extLst>
      <p:ext uri="{BB962C8B-B14F-4D97-AF65-F5344CB8AC3E}">
        <p14:creationId xmlns:p14="http://schemas.microsoft.com/office/powerpoint/2010/main" val="758424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76</a:t>
            </a:fld>
            <a:endParaRPr lang="en-US"/>
          </a:p>
        </p:txBody>
      </p:sp>
    </p:spTree>
    <p:extLst>
      <p:ext uri="{BB962C8B-B14F-4D97-AF65-F5344CB8AC3E}">
        <p14:creationId xmlns:p14="http://schemas.microsoft.com/office/powerpoint/2010/main" val="11602626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77</a:t>
            </a:fld>
            <a:endParaRPr lang="en-US"/>
          </a:p>
        </p:txBody>
      </p:sp>
    </p:spTree>
    <p:extLst>
      <p:ext uri="{BB962C8B-B14F-4D97-AF65-F5344CB8AC3E}">
        <p14:creationId xmlns:p14="http://schemas.microsoft.com/office/powerpoint/2010/main" val="234372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7</a:t>
            </a:fld>
            <a:endParaRPr lang="en-US"/>
          </a:p>
        </p:txBody>
      </p:sp>
    </p:spTree>
    <p:extLst>
      <p:ext uri="{BB962C8B-B14F-4D97-AF65-F5344CB8AC3E}">
        <p14:creationId xmlns:p14="http://schemas.microsoft.com/office/powerpoint/2010/main" val="4322042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78</a:t>
            </a:fld>
            <a:endParaRPr lang="en-US"/>
          </a:p>
        </p:txBody>
      </p:sp>
    </p:spTree>
    <p:extLst>
      <p:ext uri="{BB962C8B-B14F-4D97-AF65-F5344CB8AC3E}">
        <p14:creationId xmlns:p14="http://schemas.microsoft.com/office/powerpoint/2010/main" val="12323115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80</a:t>
            </a:fld>
            <a:endParaRPr lang="en-US"/>
          </a:p>
        </p:txBody>
      </p:sp>
    </p:spTree>
    <p:extLst>
      <p:ext uri="{BB962C8B-B14F-4D97-AF65-F5344CB8AC3E}">
        <p14:creationId xmlns:p14="http://schemas.microsoft.com/office/powerpoint/2010/main" val="4200474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81</a:t>
            </a:fld>
            <a:endParaRPr lang="en-US"/>
          </a:p>
        </p:txBody>
      </p:sp>
    </p:spTree>
    <p:extLst>
      <p:ext uri="{BB962C8B-B14F-4D97-AF65-F5344CB8AC3E}">
        <p14:creationId xmlns:p14="http://schemas.microsoft.com/office/powerpoint/2010/main" val="15857537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82</a:t>
            </a:fld>
            <a:endParaRPr lang="en-US"/>
          </a:p>
        </p:txBody>
      </p:sp>
    </p:spTree>
    <p:extLst>
      <p:ext uri="{BB962C8B-B14F-4D97-AF65-F5344CB8AC3E}">
        <p14:creationId xmlns:p14="http://schemas.microsoft.com/office/powerpoint/2010/main" val="6283291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83</a:t>
            </a:fld>
            <a:endParaRPr lang="en-US"/>
          </a:p>
        </p:txBody>
      </p:sp>
    </p:spTree>
    <p:extLst>
      <p:ext uri="{BB962C8B-B14F-4D97-AF65-F5344CB8AC3E}">
        <p14:creationId xmlns:p14="http://schemas.microsoft.com/office/powerpoint/2010/main" val="6221319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84</a:t>
            </a:fld>
            <a:endParaRPr lang="en-US"/>
          </a:p>
        </p:txBody>
      </p:sp>
    </p:spTree>
    <p:extLst>
      <p:ext uri="{BB962C8B-B14F-4D97-AF65-F5344CB8AC3E}">
        <p14:creationId xmlns:p14="http://schemas.microsoft.com/office/powerpoint/2010/main" val="371458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85</a:t>
            </a:fld>
            <a:endParaRPr lang="en-US"/>
          </a:p>
        </p:txBody>
      </p:sp>
    </p:spTree>
    <p:extLst>
      <p:ext uri="{BB962C8B-B14F-4D97-AF65-F5344CB8AC3E}">
        <p14:creationId xmlns:p14="http://schemas.microsoft.com/office/powerpoint/2010/main" val="141094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86</a:t>
            </a:fld>
            <a:endParaRPr lang="en-US"/>
          </a:p>
        </p:txBody>
      </p:sp>
    </p:spTree>
    <p:extLst>
      <p:ext uri="{BB962C8B-B14F-4D97-AF65-F5344CB8AC3E}">
        <p14:creationId xmlns:p14="http://schemas.microsoft.com/office/powerpoint/2010/main" val="6983387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sections</a:t>
            </a:r>
          </a:p>
        </p:txBody>
      </p:sp>
      <p:sp>
        <p:nvSpPr>
          <p:cNvPr id="4" name="Slide Number Placeholder 3"/>
          <p:cNvSpPr>
            <a:spLocks noGrp="1"/>
          </p:cNvSpPr>
          <p:nvPr>
            <p:ph type="sldNum" sz="quarter" idx="10"/>
          </p:nvPr>
        </p:nvSpPr>
        <p:spPr/>
        <p:txBody>
          <a:bodyPr/>
          <a:lstStyle/>
          <a:p>
            <a:fld id="{BA95A813-8A05-44F6-A7B3-CD21427E8F98}" type="slidenum">
              <a:rPr lang="en-US" smtClean="0"/>
              <a:t>87</a:t>
            </a:fld>
            <a:endParaRPr lang="en-US"/>
          </a:p>
        </p:txBody>
      </p:sp>
    </p:spTree>
    <p:extLst>
      <p:ext uri="{BB962C8B-B14F-4D97-AF65-F5344CB8AC3E}">
        <p14:creationId xmlns:p14="http://schemas.microsoft.com/office/powerpoint/2010/main" val="29936694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88</a:t>
            </a:fld>
            <a:endParaRPr lang="en-US"/>
          </a:p>
        </p:txBody>
      </p:sp>
    </p:spTree>
    <p:extLst>
      <p:ext uri="{BB962C8B-B14F-4D97-AF65-F5344CB8AC3E}">
        <p14:creationId xmlns:p14="http://schemas.microsoft.com/office/powerpoint/2010/main" val="227443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a:t>
            </a:r>
            <a:r>
              <a:rPr lang="en-US" baseline="0" dirty="0"/>
              <a:t> the building blocks</a:t>
            </a:r>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8</a:t>
            </a:fld>
            <a:endParaRPr lang="en-US"/>
          </a:p>
        </p:txBody>
      </p:sp>
    </p:spTree>
    <p:extLst>
      <p:ext uri="{BB962C8B-B14F-4D97-AF65-F5344CB8AC3E}">
        <p14:creationId xmlns:p14="http://schemas.microsoft.com/office/powerpoint/2010/main" val="758110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89</a:t>
            </a:fld>
            <a:endParaRPr lang="en-US"/>
          </a:p>
        </p:txBody>
      </p:sp>
    </p:spTree>
    <p:extLst>
      <p:ext uri="{BB962C8B-B14F-4D97-AF65-F5344CB8AC3E}">
        <p14:creationId xmlns:p14="http://schemas.microsoft.com/office/powerpoint/2010/main" val="35732545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5A813-8A05-44F6-A7B3-CD21427E8F98}" type="slidenum">
              <a:rPr lang="en-US" smtClean="0"/>
              <a:t>90</a:t>
            </a:fld>
            <a:endParaRPr lang="en-US"/>
          </a:p>
        </p:txBody>
      </p:sp>
    </p:spTree>
    <p:extLst>
      <p:ext uri="{BB962C8B-B14F-4D97-AF65-F5344CB8AC3E}">
        <p14:creationId xmlns:p14="http://schemas.microsoft.com/office/powerpoint/2010/main" val="41520745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D448D5-87EA-4DD8-958C-BA41C05927BE}" type="slidenum">
              <a:rPr lang="en-US" smtClean="0"/>
              <a:t>91</a:t>
            </a:fld>
            <a:endParaRPr lang="en-US"/>
          </a:p>
        </p:txBody>
      </p:sp>
    </p:spTree>
    <p:extLst>
      <p:ext uri="{BB962C8B-B14F-4D97-AF65-F5344CB8AC3E}">
        <p14:creationId xmlns:p14="http://schemas.microsoft.com/office/powerpoint/2010/main" val="3703927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process &amp; demonstrate. </a:t>
            </a:r>
          </a:p>
          <a:p>
            <a:endParaRPr lang="en-US" dirty="0"/>
          </a:p>
          <a:p>
            <a:r>
              <a:rPr lang="en-US" dirty="0"/>
              <a:t>For more details on how to create your own tracking codes, visit my blog: http://www.sdadata.org/blog/utm-codes-a-guide-to-creating-your-own</a:t>
            </a:r>
          </a:p>
        </p:txBody>
      </p:sp>
      <p:sp>
        <p:nvSpPr>
          <p:cNvPr id="4" name="Slide Number Placeholder 3"/>
          <p:cNvSpPr>
            <a:spLocks noGrp="1"/>
          </p:cNvSpPr>
          <p:nvPr>
            <p:ph type="sldNum" sz="quarter" idx="10"/>
          </p:nvPr>
        </p:nvSpPr>
        <p:spPr/>
        <p:txBody>
          <a:bodyPr/>
          <a:lstStyle/>
          <a:p>
            <a:fld id="{BA95A813-8A05-44F6-A7B3-CD21427E8F98}" type="slidenum">
              <a:rPr lang="en-US" smtClean="0"/>
              <a:t>9</a:t>
            </a:fld>
            <a:endParaRPr lang="en-US"/>
          </a:p>
        </p:txBody>
      </p:sp>
    </p:spTree>
    <p:extLst>
      <p:ext uri="{BB962C8B-B14F-4D97-AF65-F5344CB8AC3E}">
        <p14:creationId xmlns:p14="http://schemas.microsoft.com/office/powerpoint/2010/main" val="3139938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85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1690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1549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7565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0257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9590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215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7721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479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972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488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05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310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273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76319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634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8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5/22/2018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44082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5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jpg"/></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5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84.jpg"/></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92.jp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11.jpg"/><Relationship Id="rId4" Type="http://schemas.openxmlformats.org/officeDocument/2006/relationships/image" Target="../media/image110.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Social Media Advertising/Analytics</a:t>
            </a:r>
          </a:p>
        </p:txBody>
      </p:sp>
      <p:sp>
        <p:nvSpPr>
          <p:cNvPr id="3" name="Subtitle 2"/>
          <p:cNvSpPr>
            <a:spLocks noGrp="1"/>
          </p:cNvSpPr>
          <p:nvPr>
            <p:ph type="subTitle" idx="1"/>
          </p:nvPr>
        </p:nvSpPr>
        <p:spPr/>
        <p:txBody>
          <a:bodyPr/>
          <a:lstStyle/>
          <a:p>
            <a:r>
              <a:rPr lang="en-US" dirty="0"/>
              <a:t>A CRASH COURSE In tracking, Analytics, and Advertising</a:t>
            </a:r>
          </a:p>
        </p:txBody>
      </p:sp>
      <p:sp>
        <p:nvSpPr>
          <p:cNvPr id="4" name="TextBox 3">
            <a:extLst>
              <a:ext uri="{FF2B5EF4-FFF2-40B4-BE49-F238E27FC236}">
                <a16:creationId xmlns:a16="http://schemas.microsoft.com/office/drawing/2014/main" id="{A60747A6-FD55-47DE-B491-5C66D9914595}"/>
              </a:ext>
            </a:extLst>
          </p:cNvPr>
          <p:cNvSpPr txBox="1"/>
          <p:nvPr/>
        </p:nvSpPr>
        <p:spPr>
          <a:xfrm>
            <a:off x="8137584" y="5388634"/>
            <a:ext cx="2823402" cy="923330"/>
          </a:xfrm>
          <a:prstGeom prst="rect">
            <a:avLst/>
          </a:prstGeom>
          <a:noFill/>
        </p:spPr>
        <p:txBody>
          <a:bodyPr wrap="none" rtlCol="0">
            <a:spAutoFit/>
          </a:bodyPr>
          <a:lstStyle/>
          <a:p>
            <a:r>
              <a:rPr lang="en-US" dirty="0">
                <a:solidFill>
                  <a:schemeClr val="bg1"/>
                </a:solidFill>
              </a:rPr>
              <a:t>Jamie Jean Schneider </a:t>
            </a:r>
            <a:r>
              <a:rPr lang="en-US" dirty="0" err="1">
                <a:solidFill>
                  <a:schemeClr val="bg1"/>
                </a:solidFill>
              </a:rPr>
              <a:t>Domm</a:t>
            </a:r>
            <a:br>
              <a:rPr lang="en-US" dirty="0">
                <a:solidFill>
                  <a:schemeClr val="bg1"/>
                </a:solidFill>
              </a:rPr>
            </a:br>
            <a:r>
              <a:rPr lang="en-US" dirty="0">
                <a:solidFill>
                  <a:schemeClr val="bg1"/>
                </a:solidFill>
              </a:rPr>
              <a:t>Digital Strategist</a:t>
            </a:r>
            <a:br>
              <a:rPr lang="en-US" dirty="0">
                <a:solidFill>
                  <a:schemeClr val="bg1"/>
                </a:solidFill>
              </a:rPr>
            </a:br>
            <a:r>
              <a:rPr lang="en-US" i="1" dirty="0">
                <a:solidFill>
                  <a:schemeClr val="bg1"/>
                </a:solidFill>
              </a:rPr>
              <a:t>North American Division</a:t>
            </a:r>
          </a:p>
        </p:txBody>
      </p:sp>
    </p:spTree>
    <p:extLst>
      <p:ext uri="{BB962C8B-B14F-4D97-AF65-F5344CB8AC3E}">
        <p14:creationId xmlns:p14="http://schemas.microsoft.com/office/powerpoint/2010/main" val="187790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13433"/>
            <a:ext cx="12273497" cy="8183006"/>
          </a:xfrm>
          <a:prstGeom prst="rect">
            <a:avLst/>
          </a:prstGeom>
        </p:spPr>
      </p:pic>
      <p:sp>
        <p:nvSpPr>
          <p:cNvPr id="3" name="TextBox 2"/>
          <p:cNvSpPr txBox="1"/>
          <p:nvPr/>
        </p:nvSpPr>
        <p:spPr>
          <a:xfrm>
            <a:off x="83128" y="83127"/>
            <a:ext cx="6639959" cy="584775"/>
          </a:xfrm>
          <a:prstGeom prst="rect">
            <a:avLst/>
          </a:prstGeom>
          <a:noFill/>
        </p:spPr>
        <p:txBody>
          <a:bodyPr wrap="none" rtlCol="0">
            <a:spAutoFit/>
          </a:bodyPr>
          <a:lstStyle/>
          <a:p>
            <a:r>
              <a:rPr lang="en-US" sz="3200" b="1" dirty="0"/>
              <a:t>Be sure to always test your links! </a:t>
            </a:r>
          </a:p>
        </p:txBody>
      </p:sp>
    </p:spTree>
    <p:extLst>
      <p:ext uri="{BB962C8B-B14F-4D97-AF65-F5344CB8AC3E}">
        <p14:creationId xmlns:p14="http://schemas.microsoft.com/office/powerpoint/2010/main" val="200421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URL </a:t>
            </a:r>
            <a:r>
              <a:rPr lang="en-US" dirty="0" err="1"/>
              <a:t>Shorteners</a:t>
            </a:r>
            <a:endParaRPr lang="en-US" dirty="0"/>
          </a:p>
        </p:txBody>
      </p:sp>
      <p:sp>
        <p:nvSpPr>
          <p:cNvPr id="3" name="Text Placeholder 2"/>
          <p:cNvSpPr>
            <a:spLocks noGrp="1"/>
          </p:cNvSpPr>
          <p:nvPr>
            <p:ph type="body" idx="1"/>
          </p:nvPr>
        </p:nvSpPr>
        <p:spPr/>
        <p:txBody>
          <a:bodyPr/>
          <a:lstStyle/>
          <a:p>
            <a:r>
              <a:rPr lang="en-US" dirty="0">
                <a:solidFill>
                  <a:schemeClr val="accent1"/>
                </a:solidFill>
              </a:rPr>
              <a:t>Why, how, &amp; benefits</a:t>
            </a:r>
          </a:p>
        </p:txBody>
      </p:sp>
    </p:spTree>
    <p:extLst>
      <p:ext uri="{BB962C8B-B14F-4D97-AF65-F5344CB8AC3E}">
        <p14:creationId xmlns:p14="http://schemas.microsoft.com/office/powerpoint/2010/main" val="2643873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shorten your links?</a:t>
            </a:r>
          </a:p>
        </p:txBody>
      </p:sp>
      <p:pic>
        <p:nvPicPr>
          <p:cNvPr id="4" name="Picture 3"/>
          <p:cNvPicPr>
            <a:picLocks noChangeAspect="1"/>
          </p:cNvPicPr>
          <p:nvPr/>
        </p:nvPicPr>
        <p:blipFill rotWithShape="1">
          <a:blip r:embed="rId2"/>
          <a:srcRect b="23920"/>
          <a:stretch/>
        </p:blipFill>
        <p:spPr>
          <a:xfrm>
            <a:off x="7139164" y="4771652"/>
            <a:ext cx="4387675" cy="2086348"/>
          </a:xfrm>
          <a:prstGeom prst="rect">
            <a:avLst/>
          </a:prstGeom>
        </p:spPr>
      </p:pic>
      <p:sp>
        <p:nvSpPr>
          <p:cNvPr id="5" name="Content Placeholder 2"/>
          <p:cNvSpPr txBox="1">
            <a:spLocks/>
          </p:cNvSpPr>
          <p:nvPr/>
        </p:nvSpPr>
        <p:spPr>
          <a:xfrm>
            <a:off x="524167" y="2687751"/>
            <a:ext cx="10517091" cy="229010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200" dirty="0"/>
              <a:t>Saves valuable space in your social media posts</a:t>
            </a:r>
          </a:p>
          <a:p>
            <a:r>
              <a:rPr lang="en-US" sz="3200" dirty="0"/>
              <a:t>Hides/masks UTM codes (trackable links)</a:t>
            </a:r>
          </a:p>
          <a:p>
            <a:r>
              <a:rPr lang="en-US" sz="3200" dirty="0"/>
              <a:t>Looks cleaner for marketing messages</a:t>
            </a:r>
          </a:p>
          <a:p>
            <a:r>
              <a:rPr lang="en-US" sz="3200" dirty="0"/>
              <a:t>Easy to share</a:t>
            </a:r>
          </a:p>
          <a:p>
            <a:r>
              <a:rPr lang="en-US" sz="3200" dirty="0"/>
              <a:t>Built in tracking</a:t>
            </a:r>
          </a:p>
        </p:txBody>
      </p:sp>
    </p:spTree>
    <p:extLst>
      <p:ext uri="{BB962C8B-B14F-4D97-AF65-F5344CB8AC3E}">
        <p14:creationId xmlns:p14="http://schemas.microsoft.com/office/powerpoint/2010/main" val="3802530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627" y="1608758"/>
            <a:ext cx="11531872" cy="1107996"/>
          </a:xfrm>
          <a:prstGeom prst="rect">
            <a:avLst/>
          </a:prstGeom>
          <a:noFill/>
        </p:spPr>
        <p:txBody>
          <a:bodyPr wrap="square" rtlCol="0">
            <a:spAutoFit/>
          </a:bodyPr>
          <a:lstStyle/>
          <a:p>
            <a:r>
              <a:rPr lang="en-US" sz="2400" b="1" dirty="0">
                <a:solidFill>
                  <a:schemeClr val="accent1"/>
                </a:solidFill>
              </a:rPr>
              <a:t>THIS: </a:t>
            </a:r>
            <a:r>
              <a:rPr lang="en-US" sz="2400" dirty="0"/>
              <a:t>https://www.adventistlearningcommunity.com/faith-reason-earth-history?&amp;utm_campaign=FaithReasonEarth-2017&amp;utm_source=Social-Media</a:t>
            </a:r>
          </a:p>
          <a:p>
            <a:endParaRPr lang="en-US" dirty="0"/>
          </a:p>
        </p:txBody>
      </p:sp>
      <p:sp>
        <p:nvSpPr>
          <p:cNvPr id="3" name="TextBox 2"/>
          <p:cNvSpPr txBox="1"/>
          <p:nvPr/>
        </p:nvSpPr>
        <p:spPr>
          <a:xfrm>
            <a:off x="371627" y="2845887"/>
            <a:ext cx="7003840" cy="769441"/>
          </a:xfrm>
          <a:prstGeom prst="rect">
            <a:avLst/>
          </a:prstGeom>
          <a:noFill/>
        </p:spPr>
        <p:txBody>
          <a:bodyPr wrap="none" rtlCol="0">
            <a:spAutoFit/>
          </a:bodyPr>
          <a:lstStyle/>
          <a:p>
            <a:r>
              <a:rPr lang="en-US" sz="4400" b="1" dirty="0">
                <a:solidFill>
                  <a:schemeClr val="accent1"/>
                </a:solidFill>
              </a:rPr>
              <a:t>BECOMES: </a:t>
            </a:r>
            <a:r>
              <a:rPr lang="en-US" sz="4400" dirty="0"/>
              <a:t>bit.ly/2IBnACd</a:t>
            </a:r>
          </a:p>
        </p:txBody>
      </p:sp>
      <p:pic>
        <p:nvPicPr>
          <p:cNvPr id="4" name="Picture 3"/>
          <p:cNvPicPr>
            <a:picLocks noChangeAspect="1"/>
          </p:cNvPicPr>
          <p:nvPr/>
        </p:nvPicPr>
        <p:blipFill>
          <a:blip r:embed="rId3"/>
          <a:stretch>
            <a:fillRect/>
          </a:stretch>
        </p:blipFill>
        <p:spPr>
          <a:xfrm>
            <a:off x="9334500" y="4140117"/>
            <a:ext cx="2857500" cy="2857500"/>
          </a:xfrm>
          <a:prstGeom prst="rect">
            <a:avLst/>
          </a:prstGeom>
        </p:spPr>
      </p:pic>
      <p:sp>
        <p:nvSpPr>
          <p:cNvPr id="5" name="TextBox 4">
            <a:extLst>
              <a:ext uri="{FF2B5EF4-FFF2-40B4-BE49-F238E27FC236}">
                <a16:creationId xmlns:a16="http://schemas.microsoft.com/office/drawing/2014/main" id="{BB09B9EC-2AD5-4B21-9633-A09AD56C8B92}"/>
              </a:ext>
            </a:extLst>
          </p:cNvPr>
          <p:cNvSpPr txBox="1"/>
          <p:nvPr/>
        </p:nvSpPr>
        <p:spPr>
          <a:xfrm>
            <a:off x="371627" y="3744461"/>
            <a:ext cx="9300944" cy="769441"/>
          </a:xfrm>
          <a:prstGeom prst="rect">
            <a:avLst/>
          </a:prstGeom>
          <a:noFill/>
        </p:spPr>
        <p:txBody>
          <a:bodyPr wrap="none" rtlCol="0">
            <a:spAutoFit/>
          </a:bodyPr>
          <a:lstStyle/>
          <a:p>
            <a:r>
              <a:rPr lang="en-US" sz="4400" b="1" dirty="0">
                <a:solidFill>
                  <a:schemeClr val="accent1"/>
                </a:solidFill>
              </a:rPr>
              <a:t>BRANDED: </a:t>
            </a:r>
            <a:r>
              <a:rPr lang="en-US" sz="4400" dirty="0"/>
              <a:t>bit.ly/</a:t>
            </a:r>
            <a:r>
              <a:rPr lang="en-US" sz="4400" dirty="0" err="1"/>
              <a:t>FaithReasonEarth</a:t>
            </a:r>
            <a:endParaRPr lang="en-US" sz="4400" dirty="0"/>
          </a:p>
        </p:txBody>
      </p:sp>
    </p:spTree>
    <p:extLst>
      <p:ext uri="{BB962C8B-B14F-4D97-AF65-F5344CB8AC3E}">
        <p14:creationId xmlns:p14="http://schemas.microsoft.com/office/powerpoint/2010/main" val="6631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070"/>
          <a:stretch/>
        </p:blipFill>
        <p:spPr>
          <a:xfrm>
            <a:off x="6615" y="0"/>
            <a:ext cx="5400529" cy="6858000"/>
          </a:xfrm>
          <a:prstGeom prst="rect">
            <a:avLst/>
          </a:prstGeom>
        </p:spPr>
      </p:pic>
      <p:pic>
        <p:nvPicPr>
          <p:cNvPr id="3" name="Picture 2"/>
          <p:cNvPicPr>
            <a:picLocks noChangeAspect="1"/>
          </p:cNvPicPr>
          <p:nvPr/>
        </p:nvPicPr>
        <p:blipFill rotWithShape="1">
          <a:blip r:embed="rId4"/>
          <a:srcRect b="2325"/>
          <a:stretch/>
        </p:blipFill>
        <p:spPr>
          <a:xfrm>
            <a:off x="5407144" y="1851450"/>
            <a:ext cx="5218477" cy="4335819"/>
          </a:xfrm>
          <a:prstGeom prst="rect">
            <a:avLst/>
          </a:prstGeom>
        </p:spPr>
      </p:pic>
      <p:sp>
        <p:nvSpPr>
          <p:cNvPr id="4" name="Arrow: Left 3"/>
          <p:cNvSpPr/>
          <p:nvPr/>
        </p:nvSpPr>
        <p:spPr>
          <a:xfrm>
            <a:off x="4273720" y="1207790"/>
            <a:ext cx="870391" cy="4987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p:cNvSpPr/>
          <p:nvPr/>
        </p:nvSpPr>
        <p:spPr>
          <a:xfrm>
            <a:off x="6435029" y="2474259"/>
            <a:ext cx="733476" cy="777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386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They track too!</a:t>
            </a:r>
          </a:p>
        </p:txBody>
      </p:sp>
      <p:pic>
        <p:nvPicPr>
          <p:cNvPr id="3" name="Picture 2"/>
          <p:cNvPicPr>
            <a:picLocks noChangeAspect="1"/>
          </p:cNvPicPr>
          <p:nvPr/>
        </p:nvPicPr>
        <p:blipFill rotWithShape="1">
          <a:blip r:embed="rId3"/>
          <a:srcRect t="1376"/>
          <a:stretch/>
        </p:blipFill>
        <p:spPr>
          <a:xfrm>
            <a:off x="0" y="2664962"/>
            <a:ext cx="12192000" cy="3731663"/>
          </a:xfrm>
          <a:prstGeom prst="rect">
            <a:avLst/>
          </a:prstGeom>
        </p:spPr>
      </p:pic>
      <p:sp>
        <p:nvSpPr>
          <p:cNvPr id="4" name="Arrow: Left 3"/>
          <p:cNvSpPr/>
          <p:nvPr/>
        </p:nvSpPr>
        <p:spPr>
          <a:xfrm>
            <a:off x="10728309" y="5848247"/>
            <a:ext cx="1286027" cy="6307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74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24004" y="3902094"/>
            <a:ext cx="5044226" cy="2528176"/>
          </a:xfrm>
          <a:prstGeom prst="rect">
            <a:avLst/>
          </a:prstGeom>
        </p:spPr>
      </p:pic>
      <p:sp>
        <p:nvSpPr>
          <p:cNvPr id="2" name="Title 1"/>
          <p:cNvSpPr>
            <a:spLocks noGrp="1"/>
          </p:cNvSpPr>
          <p:nvPr>
            <p:ph type="title"/>
          </p:nvPr>
        </p:nvSpPr>
        <p:spPr/>
        <p:txBody>
          <a:bodyPr/>
          <a:lstStyle/>
          <a:p>
            <a:r>
              <a:rPr lang="en-US" dirty="0"/>
              <a:t>The Short List of URL </a:t>
            </a:r>
            <a:r>
              <a:rPr lang="en-US" dirty="0" err="1"/>
              <a:t>Shorteners</a:t>
            </a:r>
            <a:endParaRPr lang="en-US" dirty="0"/>
          </a:p>
        </p:txBody>
      </p:sp>
      <p:sp>
        <p:nvSpPr>
          <p:cNvPr id="6" name="Content Placeholder 2"/>
          <p:cNvSpPr txBox="1">
            <a:spLocks/>
          </p:cNvSpPr>
          <p:nvPr/>
        </p:nvSpPr>
        <p:spPr>
          <a:xfrm>
            <a:off x="514387" y="2555726"/>
            <a:ext cx="10517091" cy="2290105"/>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b="1" dirty="0">
                <a:solidFill>
                  <a:schemeClr val="accent1"/>
                </a:solidFill>
              </a:rPr>
              <a:t>Bit.ly</a:t>
            </a:r>
            <a:r>
              <a:rPr lang="en-US" sz="2000" dirty="0"/>
              <a:t> – Shorten, brand, &amp; optimize links while tracking individual link analytics</a:t>
            </a:r>
            <a:endParaRPr lang="en-US" sz="2000" b="1" dirty="0">
              <a:solidFill>
                <a:schemeClr val="accent1"/>
              </a:solidFill>
            </a:endParaRPr>
          </a:p>
          <a:p>
            <a:r>
              <a:rPr lang="en-US" sz="2000" b="1" strike="sngStrike" dirty="0">
                <a:solidFill>
                  <a:schemeClr val="accent1"/>
                </a:solidFill>
              </a:rPr>
              <a:t>Goo.gl</a:t>
            </a:r>
            <a:r>
              <a:rPr lang="en-US" sz="2000" strike="sngStrike" dirty="0"/>
              <a:t> – Provided by Google with built-in individual link analytics </a:t>
            </a:r>
          </a:p>
          <a:p>
            <a:r>
              <a:rPr lang="en-US" sz="2000" b="1" dirty="0">
                <a:solidFill>
                  <a:schemeClr val="accent1"/>
                </a:solidFill>
              </a:rPr>
              <a:t>Rebrandly.com</a:t>
            </a:r>
            <a:r>
              <a:rPr lang="en-US" sz="2000" dirty="0"/>
              <a:t> – Create &amp; share short links with your domain name</a:t>
            </a:r>
          </a:p>
          <a:p>
            <a:r>
              <a:rPr lang="en-US" sz="2000" b="1" dirty="0">
                <a:solidFill>
                  <a:schemeClr val="accent1"/>
                </a:solidFill>
              </a:rPr>
              <a:t>Ow.ly</a:t>
            </a:r>
            <a:r>
              <a:rPr lang="en-US" sz="2000" dirty="0"/>
              <a:t> – Provided by Hootsuite with built in analytics</a:t>
            </a:r>
          </a:p>
          <a:p>
            <a:r>
              <a:rPr lang="en-US" sz="2000" b="1" dirty="0">
                <a:solidFill>
                  <a:schemeClr val="accent1"/>
                </a:solidFill>
              </a:rPr>
              <a:t>Hiveam.com</a:t>
            </a:r>
            <a:r>
              <a:rPr lang="en-US" sz="2000" dirty="0"/>
              <a:t> – Link management dashboard</a:t>
            </a:r>
          </a:p>
          <a:p>
            <a:r>
              <a:rPr lang="en-US" sz="2000" b="1" dirty="0">
                <a:solidFill>
                  <a:schemeClr val="accent1"/>
                </a:solidFill>
              </a:rPr>
              <a:t>Tr.im</a:t>
            </a:r>
            <a:r>
              <a:rPr lang="en-US" sz="2000" dirty="0"/>
              <a:t> – Link management dashboard</a:t>
            </a:r>
          </a:p>
          <a:p>
            <a:r>
              <a:rPr lang="en-US" sz="2000" i="1" dirty="0"/>
              <a:t>There’s more….</a:t>
            </a:r>
          </a:p>
          <a:p>
            <a:r>
              <a:rPr lang="en-US" sz="2000" dirty="0"/>
              <a:t>Learn more at SDAdata.org: </a:t>
            </a:r>
            <a:br>
              <a:rPr lang="en-US" sz="2000" dirty="0"/>
            </a:br>
            <a:r>
              <a:rPr lang="en-US" sz="2000" b="1" dirty="0">
                <a:solidFill>
                  <a:schemeClr val="accent1"/>
                </a:solidFill>
              </a:rPr>
              <a:t>bit.ly/</a:t>
            </a:r>
            <a:r>
              <a:rPr lang="en-US" sz="2000" b="1" dirty="0" err="1">
                <a:solidFill>
                  <a:schemeClr val="accent1"/>
                </a:solidFill>
              </a:rPr>
              <a:t>SMlinkShortList</a:t>
            </a:r>
            <a:endParaRPr lang="en-US" sz="2000" b="1" dirty="0"/>
          </a:p>
        </p:txBody>
      </p:sp>
    </p:spTree>
    <p:extLst>
      <p:ext uri="{BB962C8B-B14F-4D97-AF65-F5344CB8AC3E}">
        <p14:creationId xmlns:p14="http://schemas.microsoft.com/office/powerpoint/2010/main" val="2674156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1693333"/>
            <a:ext cx="4218979" cy="1735667"/>
          </a:xfrm>
        </p:spPr>
        <p:txBody>
          <a:bodyPr/>
          <a:lstStyle/>
          <a:p>
            <a:r>
              <a:rPr lang="en-US" dirty="0"/>
              <a:t>Google Analytics</a:t>
            </a:r>
          </a:p>
        </p:txBody>
      </p:sp>
      <p:sp>
        <p:nvSpPr>
          <p:cNvPr id="4" name="Text Placeholder 3"/>
          <p:cNvSpPr>
            <a:spLocks noGrp="1"/>
          </p:cNvSpPr>
          <p:nvPr>
            <p:ph type="body" sz="half" idx="2"/>
          </p:nvPr>
        </p:nvSpPr>
        <p:spPr>
          <a:xfrm>
            <a:off x="1257640" y="3429000"/>
            <a:ext cx="3859212" cy="1371600"/>
          </a:xfrm>
        </p:spPr>
        <p:txBody>
          <a:bodyPr/>
          <a:lstStyle/>
          <a:p>
            <a:r>
              <a:rPr lang="en-US" dirty="0"/>
              <a:t>Connecting the Dots</a:t>
            </a:r>
          </a:p>
        </p:txBody>
      </p:sp>
      <p:sp>
        <p:nvSpPr>
          <p:cNvPr id="3" name="TextBox 2"/>
          <p:cNvSpPr txBox="1"/>
          <p:nvPr/>
        </p:nvSpPr>
        <p:spPr>
          <a:xfrm>
            <a:off x="6420359" y="2955542"/>
            <a:ext cx="2603598" cy="400110"/>
          </a:xfrm>
          <a:prstGeom prst="rect">
            <a:avLst/>
          </a:prstGeom>
          <a:noFill/>
        </p:spPr>
        <p:txBody>
          <a:bodyPr wrap="none" rtlCol="0">
            <a:spAutoFit/>
          </a:bodyPr>
          <a:lstStyle/>
          <a:p>
            <a:r>
              <a:rPr lang="en-US" sz="2000" dirty="0">
                <a:solidFill>
                  <a:schemeClr val="accent1"/>
                </a:solidFill>
              </a:rPr>
              <a:t>OVERVIEW &amp; SET UP</a:t>
            </a:r>
          </a:p>
        </p:txBody>
      </p:sp>
    </p:spTree>
    <p:extLst>
      <p:ext uri="{BB962C8B-B14F-4D97-AF65-F5344CB8AC3E}">
        <p14:creationId xmlns:p14="http://schemas.microsoft.com/office/powerpoint/2010/main" val="77336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it &amp; why do you need it?</a:t>
            </a:r>
          </a:p>
        </p:txBody>
      </p:sp>
      <p:sp>
        <p:nvSpPr>
          <p:cNvPr id="3" name="Content Placeholder 2"/>
          <p:cNvSpPr>
            <a:spLocks noGrp="1"/>
          </p:cNvSpPr>
          <p:nvPr>
            <p:ph sz="half" idx="1"/>
          </p:nvPr>
        </p:nvSpPr>
        <p:spPr>
          <a:xfrm>
            <a:off x="416588" y="3191641"/>
            <a:ext cx="7006189" cy="1546613"/>
          </a:xfrm>
        </p:spPr>
        <p:txBody>
          <a:bodyPr>
            <a:noAutofit/>
          </a:bodyPr>
          <a:lstStyle/>
          <a:p>
            <a:pPr marL="0" indent="0">
              <a:buNone/>
            </a:pPr>
            <a:r>
              <a:rPr lang="en-US" sz="2800" dirty="0"/>
              <a:t>Google Analytics is a free and essential tool for monitoring and understanding how visitors interact with your website and where they come from. </a:t>
            </a:r>
          </a:p>
        </p:txBody>
      </p:sp>
      <p:pic>
        <p:nvPicPr>
          <p:cNvPr id="6" name="Picture 5"/>
          <p:cNvPicPr>
            <a:picLocks noChangeAspect="1"/>
          </p:cNvPicPr>
          <p:nvPr/>
        </p:nvPicPr>
        <p:blipFill>
          <a:blip r:embed="rId3"/>
          <a:stretch>
            <a:fillRect/>
          </a:stretch>
        </p:blipFill>
        <p:spPr>
          <a:xfrm>
            <a:off x="7545023" y="2504125"/>
            <a:ext cx="4191834" cy="4191834"/>
          </a:xfrm>
          <a:prstGeom prst="rect">
            <a:avLst/>
          </a:prstGeom>
        </p:spPr>
      </p:pic>
    </p:spTree>
    <p:extLst>
      <p:ext uri="{BB962C8B-B14F-4D97-AF65-F5344CB8AC3E}">
        <p14:creationId xmlns:p14="http://schemas.microsoft.com/office/powerpoint/2010/main" val="19055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50349"/>
            <a:ext cx="6799180" cy="5880032"/>
          </a:xfrm>
          <a:prstGeom prst="rect">
            <a:avLst/>
          </a:prstGeom>
        </p:spPr>
      </p:pic>
      <p:sp>
        <p:nvSpPr>
          <p:cNvPr id="3" name="Content Placeholder 2"/>
          <p:cNvSpPr txBox="1">
            <a:spLocks/>
          </p:cNvSpPr>
          <p:nvPr/>
        </p:nvSpPr>
        <p:spPr>
          <a:xfrm>
            <a:off x="6924965" y="2302435"/>
            <a:ext cx="5172498" cy="3416301"/>
          </a:xfrm>
          <a:prstGeom prst="rect">
            <a:avLst/>
          </a:prstGeom>
        </p:spPr>
        <p:txBody>
          <a:bodyP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b="1" dirty="0"/>
              <a:t>Set up:</a:t>
            </a:r>
          </a:p>
          <a:p>
            <a:r>
              <a:rPr lang="en-US" dirty="0"/>
              <a:t>Go to </a:t>
            </a:r>
            <a:r>
              <a:rPr lang="en-US" b="1" dirty="0">
                <a:solidFill>
                  <a:schemeClr val="accent1"/>
                </a:solidFill>
              </a:rPr>
              <a:t>google.com/analytics</a:t>
            </a:r>
          </a:p>
          <a:p>
            <a:r>
              <a:rPr lang="en-US" dirty="0"/>
              <a:t>If you have a google account, sign in. If not, create an account.</a:t>
            </a:r>
          </a:p>
          <a:p>
            <a:r>
              <a:rPr lang="en-US" dirty="0"/>
              <a:t>Set up your website in Admin that will serve as a data collection point. </a:t>
            </a:r>
          </a:p>
          <a:p>
            <a:r>
              <a:rPr lang="en-US" dirty="0"/>
              <a:t>Add the Analytics tracking code to your website. </a:t>
            </a:r>
            <a:r>
              <a:rPr lang="en-US" i="1" dirty="0"/>
              <a:t>Will be slightly different for each website platform.</a:t>
            </a:r>
          </a:p>
          <a:p>
            <a:r>
              <a:rPr lang="en-US" dirty="0"/>
              <a:t>Wait 24 hours for data to begin to appear. </a:t>
            </a:r>
          </a:p>
        </p:txBody>
      </p:sp>
      <p:pic>
        <p:nvPicPr>
          <p:cNvPr id="4" name="Picture 3"/>
          <p:cNvPicPr>
            <a:picLocks noChangeAspect="1"/>
          </p:cNvPicPr>
          <p:nvPr/>
        </p:nvPicPr>
        <p:blipFill>
          <a:blip r:embed="rId4"/>
          <a:stretch>
            <a:fillRect/>
          </a:stretch>
        </p:blipFill>
        <p:spPr>
          <a:xfrm>
            <a:off x="0" y="650349"/>
            <a:ext cx="6799180" cy="5880032"/>
          </a:xfrm>
          <a:prstGeom prst="rect">
            <a:avLst/>
          </a:prstGeom>
        </p:spPr>
      </p:pic>
      <p:pic>
        <p:nvPicPr>
          <p:cNvPr id="5" name="Picture 4"/>
          <p:cNvPicPr>
            <a:picLocks noChangeAspect="1"/>
          </p:cNvPicPr>
          <p:nvPr/>
        </p:nvPicPr>
        <p:blipFill>
          <a:blip r:embed="rId5"/>
          <a:stretch>
            <a:fillRect/>
          </a:stretch>
        </p:blipFill>
        <p:spPr>
          <a:xfrm>
            <a:off x="-5655" y="650349"/>
            <a:ext cx="6804835" cy="5884922"/>
          </a:xfrm>
          <a:prstGeom prst="rect">
            <a:avLst/>
          </a:prstGeom>
        </p:spPr>
      </p:pic>
      <p:pic>
        <p:nvPicPr>
          <p:cNvPr id="7" name="Picture 6"/>
          <p:cNvPicPr>
            <a:picLocks noChangeAspect="1"/>
          </p:cNvPicPr>
          <p:nvPr/>
        </p:nvPicPr>
        <p:blipFill>
          <a:blip r:embed="rId6"/>
          <a:stretch>
            <a:fillRect/>
          </a:stretch>
        </p:blipFill>
        <p:spPr>
          <a:xfrm>
            <a:off x="-5655" y="650349"/>
            <a:ext cx="6804835" cy="5884922"/>
          </a:xfrm>
          <a:prstGeom prst="rect">
            <a:avLst/>
          </a:prstGeom>
        </p:spPr>
      </p:pic>
      <p:sp>
        <p:nvSpPr>
          <p:cNvPr id="8" name="Title 1"/>
          <p:cNvSpPr txBox="1">
            <a:spLocks/>
          </p:cNvSpPr>
          <p:nvPr/>
        </p:nvSpPr>
        <p:spPr>
          <a:xfrm>
            <a:off x="0" y="0"/>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lumMod val="75000"/>
                    <a:lumOff val="25000"/>
                  </a:schemeClr>
                </a:solidFill>
              </a:rPr>
              <a:t>Squarespace Example</a:t>
            </a:r>
          </a:p>
        </p:txBody>
      </p:sp>
    </p:spTree>
    <p:extLst>
      <p:ext uri="{BB962C8B-B14F-4D97-AF65-F5344CB8AC3E}">
        <p14:creationId xmlns:p14="http://schemas.microsoft.com/office/powerpoint/2010/main" val="27733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tracking important?</a:t>
            </a:r>
          </a:p>
        </p:txBody>
      </p:sp>
      <p:pic>
        <p:nvPicPr>
          <p:cNvPr id="8" name="Picture Placeholder 7"/>
          <p:cNvPicPr>
            <a:picLocks noGrp="1" noChangeAspect="1"/>
          </p:cNvPicPr>
          <p:nvPr>
            <p:ph type="pic" idx="1"/>
          </p:nvPr>
        </p:nvPicPr>
        <p:blipFill rotWithShape="1">
          <a:blip r:embed="rId3"/>
          <a:srcRect t="20677" b="20677"/>
          <a:stretch/>
        </p:blipFill>
        <p:spPr/>
      </p:pic>
      <p:sp>
        <p:nvSpPr>
          <p:cNvPr id="4" name="Text Placeholder 3"/>
          <p:cNvSpPr>
            <a:spLocks noGrp="1"/>
          </p:cNvSpPr>
          <p:nvPr>
            <p:ph type="body" sz="half" idx="2"/>
          </p:nvPr>
        </p:nvSpPr>
        <p:spPr/>
        <p:txBody>
          <a:bodyPr>
            <a:normAutofit/>
          </a:bodyPr>
          <a:lstStyle/>
          <a:p>
            <a:r>
              <a:rPr lang="en-US" sz="1800" dirty="0"/>
              <a:t>Learning and adapting our strategies</a:t>
            </a:r>
          </a:p>
        </p:txBody>
      </p:sp>
    </p:spTree>
    <p:extLst>
      <p:ext uri="{BB962C8B-B14F-4D97-AF65-F5344CB8AC3E}">
        <p14:creationId xmlns:p14="http://schemas.microsoft.com/office/powerpoint/2010/main" val="64068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terms/metrics</a:t>
            </a:r>
          </a:p>
        </p:txBody>
      </p:sp>
      <p:pic>
        <p:nvPicPr>
          <p:cNvPr id="4" name="Picture 3"/>
          <p:cNvPicPr>
            <a:picLocks noChangeAspect="1"/>
          </p:cNvPicPr>
          <p:nvPr/>
        </p:nvPicPr>
        <p:blipFill>
          <a:blip r:embed="rId2"/>
          <a:stretch>
            <a:fillRect/>
          </a:stretch>
        </p:blipFill>
        <p:spPr>
          <a:xfrm>
            <a:off x="6439919" y="3056021"/>
            <a:ext cx="5706536" cy="3801980"/>
          </a:xfrm>
          <a:prstGeom prst="rect">
            <a:avLst/>
          </a:prstGeom>
        </p:spPr>
      </p:pic>
      <p:sp>
        <p:nvSpPr>
          <p:cNvPr id="3" name="Content Placeholder 2"/>
          <p:cNvSpPr>
            <a:spLocks noGrp="1"/>
          </p:cNvSpPr>
          <p:nvPr>
            <p:ph sz="half" idx="1"/>
          </p:nvPr>
        </p:nvSpPr>
        <p:spPr>
          <a:xfrm>
            <a:off x="411698" y="2720856"/>
            <a:ext cx="7099095" cy="3416301"/>
          </a:xfrm>
        </p:spPr>
        <p:txBody>
          <a:bodyPr>
            <a:normAutofit fontScale="92500" lnSpcReduction="20000"/>
          </a:bodyPr>
          <a:lstStyle/>
          <a:p>
            <a:r>
              <a:rPr lang="en-US" b="1" dirty="0"/>
              <a:t>Session: </a:t>
            </a:r>
            <a:r>
              <a:rPr lang="en-US" dirty="0"/>
              <a:t>a visit to the website during which the user is active</a:t>
            </a:r>
          </a:p>
          <a:p>
            <a:r>
              <a:rPr lang="en-US" b="1" dirty="0"/>
              <a:t>Users: </a:t>
            </a:r>
            <a:r>
              <a:rPr lang="en-US" dirty="0"/>
              <a:t>number of unique people who have visited your website during a specific timeframe</a:t>
            </a:r>
          </a:p>
          <a:p>
            <a:r>
              <a:rPr lang="en-US" b="1" dirty="0"/>
              <a:t>Pageviews: </a:t>
            </a:r>
            <a:r>
              <a:rPr lang="en-US" dirty="0"/>
              <a:t>total number of pages viewed. Repeated views of a page by a single user are counted</a:t>
            </a:r>
          </a:p>
          <a:p>
            <a:r>
              <a:rPr lang="en-US" b="1" dirty="0"/>
              <a:t>Page/Session: </a:t>
            </a:r>
            <a:r>
              <a:rPr lang="en-US" dirty="0"/>
              <a:t>average number of pages viewed during a session</a:t>
            </a:r>
          </a:p>
          <a:p>
            <a:r>
              <a:rPr lang="en-US" b="1" dirty="0"/>
              <a:t>Average Session Duration: </a:t>
            </a:r>
            <a:r>
              <a:rPr lang="en-US" dirty="0"/>
              <a:t>average length of a session</a:t>
            </a:r>
          </a:p>
          <a:p>
            <a:r>
              <a:rPr lang="en-US" b="1" dirty="0"/>
              <a:t>Bounce Rate: </a:t>
            </a:r>
            <a:r>
              <a:rPr lang="en-US" dirty="0"/>
              <a:t>the percentage of single-page sessions in which there was no interaction with the page</a:t>
            </a:r>
          </a:p>
          <a:p>
            <a:r>
              <a:rPr lang="en-US" b="1" dirty="0"/>
              <a:t>% New Sessions: </a:t>
            </a:r>
            <a:r>
              <a:rPr lang="en-US" dirty="0"/>
              <a:t>estimated percentage of first-time visitors</a:t>
            </a:r>
          </a:p>
        </p:txBody>
      </p:sp>
    </p:spTree>
    <p:extLst>
      <p:ext uri="{BB962C8B-B14F-4D97-AF65-F5344CB8AC3E}">
        <p14:creationId xmlns:p14="http://schemas.microsoft.com/office/powerpoint/2010/main" val="2722972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77" y="1227269"/>
            <a:ext cx="11828233" cy="5630731"/>
          </a:xfrm>
          <a:prstGeom prst="rect">
            <a:avLst/>
          </a:prstGeom>
        </p:spPr>
      </p:pic>
      <p:sp>
        <p:nvSpPr>
          <p:cNvPr id="3" name="Title 1"/>
          <p:cNvSpPr txBox="1">
            <a:spLocks/>
          </p:cNvSpPr>
          <p:nvPr/>
        </p:nvSpPr>
        <p:spPr>
          <a:xfrm>
            <a:off x="142757" y="127725"/>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Dashboard &amp; Navigation</a:t>
            </a:r>
          </a:p>
        </p:txBody>
      </p:sp>
    </p:spTree>
    <p:extLst>
      <p:ext uri="{BB962C8B-B14F-4D97-AF65-F5344CB8AC3E}">
        <p14:creationId xmlns:p14="http://schemas.microsoft.com/office/powerpoint/2010/main" val="167462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944"/>
          <a:stretch/>
        </p:blipFill>
        <p:spPr>
          <a:xfrm>
            <a:off x="0" y="3765176"/>
            <a:ext cx="5310366" cy="3092824"/>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142757" y="171734"/>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Avoid Data Paralysis</a:t>
            </a:r>
          </a:p>
        </p:txBody>
      </p:sp>
      <p:pic>
        <p:nvPicPr>
          <p:cNvPr id="4" name="Picture 3"/>
          <p:cNvPicPr>
            <a:picLocks noChangeAspect="1"/>
          </p:cNvPicPr>
          <p:nvPr/>
        </p:nvPicPr>
        <p:blipFill>
          <a:blip r:embed="rId4"/>
          <a:stretch>
            <a:fillRect/>
          </a:stretch>
        </p:blipFill>
        <p:spPr>
          <a:xfrm>
            <a:off x="5601353" y="1383574"/>
            <a:ext cx="6092353" cy="4696650"/>
          </a:xfrm>
          <a:prstGeom prst="rect">
            <a:avLst/>
          </a:prstGeom>
        </p:spPr>
      </p:pic>
      <p:sp>
        <p:nvSpPr>
          <p:cNvPr id="5" name="TextBox 4"/>
          <p:cNvSpPr txBox="1"/>
          <p:nvPr/>
        </p:nvSpPr>
        <p:spPr>
          <a:xfrm>
            <a:off x="142757" y="689468"/>
            <a:ext cx="5377872" cy="1477328"/>
          </a:xfrm>
          <a:prstGeom prst="rect">
            <a:avLst/>
          </a:prstGeom>
          <a:noFill/>
        </p:spPr>
        <p:txBody>
          <a:bodyPr wrap="square" rtlCol="0">
            <a:spAutoFit/>
          </a:bodyPr>
          <a:lstStyle/>
          <a:p>
            <a:r>
              <a:rPr lang="en-US" dirty="0"/>
              <a:t>Time is valuable. Don’t get so caught in the details or data that you never move forward, or respond too late and miss an important opportunity. </a:t>
            </a:r>
          </a:p>
          <a:p>
            <a:endParaRPr lang="en-US" dirty="0"/>
          </a:p>
        </p:txBody>
      </p:sp>
    </p:spTree>
    <p:extLst>
      <p:ext uri="{BB962C8B-B14F-4D97-AF65-F5344CB8AC3E}">
        <p14:creationId xmlns:p14="http://schemas.microsoft.com/office/powerpoint/2010/main" val="268516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key metrics to monitor</a:t>
            </a:r>
          </a:p>
        </p:txBody>
      </p:sp>
      <p:sp>
        <p:nvSpPr>
          <p:cNvPr id="3" name="Content Placeholder 2"/>
          <p:cNvSpPr>
            <a:spLocks noGrp="1"/>
          </p:cNvSpPr>
          <p:nvPr>
            <p:ph sz="half" idx="1"/>
          </p:nvPr>
        </p:nvSpPr>
        <p:spPr>
          <a:xfrm>
            <a:off x="480156" y="2745305"/>
            <a:ext cx="6292272" cy="3416301"/>
          </a:xfrm>
        </p:spPr>
        <p:txBody>
          <a:bodyPr/>
          <a:lstStyle/>
          <a:p>
            <a:pPr marL="0" indent="0">
              <a:buNone/>
            </a:pPr>
            <a:r>
              <a:rPr lang="en-US" b="1" dirty="0"/>
              <a:t>Prioritize: </a:t>
            </a:r>
            <a:r>
              <a:rPr lang="en-US" dirty="0"/>
              <a:t>You don’t have time to track everything! </a:t>
            </a:r>
          </a:p>
          <a:p>
            <a:r>
              <a:rPr lang="en-US" dirty="0"/>
              <a:t>Age &amp; Gender</a:t>
            </a:r>
          </a:p>
          <a:p>
            <a:r>
              <a:rPr lang="en-US" dirty="0"/>
              <a:t>Location</a:t>
            </a:r>
          </a:p>
          <a:p>
            <a:r>
              <a:rPr lang="en-US" dirty="0"/>
              <a:t>Site Content – Pages</a:t>
            </a:r>
          </a:p>
          <a:p>
            <a:r>
              <a:rPr lang="en-US" dirty="0"/>
              <a:t>Engagement</a:t>
            </a:r>
          </a:p>
          <a:p>
            <a:r>
              <a:rPr lang="en-US" dirty="0"/>
              <a:t>Acquisition &amp; Traffic Sources</a:t>
            </a:r>
          </a:p>
          <a:p>
            <a:r>
              <a:rPr lang="en-US" dirty="0"/>
              <a:t>Campaign Performance</a:t>
            </a:r>
          </a:p>
        </p:txBody>
      </p:sp>
      <p:pic>
        <p:nvPicPr>
          <p:cNvPr id="6" name="Picture 5"/>
          <p:cNvPicPr>
            <a:picLocks noChangeAspect="1"/>
          </p:cNvPicPr>
          <p:nvPr/>
        </p:nvPicPr>
        <p:blipFill>
          <a:blip r:embed="rId3"/>
          <a:stretch>
            <a:fillRect/>
          </a:stretch>
        </p:blipFill>
        <p:spPr>
          <a:xfrm>
            <a:off x="7084360" y="3244816"/>
            <a:ext cx="4477871" cy="29852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82251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868"/>
          <a:stretch/>
        </p:blipFill>
        <p:spPr>
          <a:xfrm>
            <a:off x="53789" y="1726112"/>
            <a:ext cx="12192000" cy="5193269"/>
          </a:xfrm>
          <a:prstGeom prst="rect">
            <a:avLst/>
          </a:prstGeom>
        </p:spPr>
      </p:pic>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Age &amp; Gender</a:t>
            </a:r>
          </a:p>
        </p:txBody>
      </p:sp>
      <p:sp>
        <p:nvSpPr>
          <p:cNvPr id="4" name="Arrow: Right 3"/>
          <p:cNvSpPr/>
          <p:nvPr/>
        </p:nvSpPr>
        <p:spPr>
          <a:xfrm>
            <a:off x="4772484" y="3085488"/>
            <a:ext cx="1085544" cy="400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330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Location</a:t>
            </a:r>
          </a:p>
        </p:txBody>
      </p:sp>
      <p:pic>
        <p:nvPicPr>
          <p:cNvPr id="5" name="Picture 4"/>
          <p:cNvPicPr>
            <a:picLocks noChangeAspect="1"/>
          </p:cNvPicPr>
          <p:nvPr/>
        </p:nvPicPr>
        <p:blipFill>
          <a:blip r:embed="rId3"/>
          <a:stretch>
            <a:fillRect/>
          </a:stretch>
        </p:blipFill>
        <p:spPr>
          <a:xfrm>
            <a:off x="0" y="971250"/>
            <a:ext cx="9334704" cy="5886750"/>
          </a:xfrm>
          <a:prstGeom prst="rect">
            <a:avLst/>
          </a:prstGeom>
        </p:spPr>
      </p:pic>
      <p:sp>
        <p:nvSpPr>
          <p:cNvPr id="7" name="Content Placeholder 2"/>
          <p:cNvSpPr txBox="1">
            <a:spLocks/>
          </p:cNvSpPr>
          <p:nvPr/>
        </p:nvSpPr>
        <p:spPr>
          <a:xfrm>
            <a:off x="9619266" y="2608390"/>
            <a:ext cx="2023442"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Country</a:t>
            </a:r>
          </a:p>
          <a:p>
            <a:r>
              <a:rPr lang="en-US" dirty="0"/>
              <a:t>State</a:t>
            </a:r>
          </a:p>
          <a:p>
            <a:r>
              <a:rPr lang="en-US" dirty="0"/>
              <a:t>City</a:t>
            </a:r>
          </a:p>
          <a:p>
            <a:r>
              <a:rPr lang="en-US" dirty="0"/>
              <a:t>Metro Area</a:t>
            </a:r>
          </a:p>
          <a:p>
            <a:r>
              <a:rPr lang="en-US" dirty="0"/>
              <a:t>Language</a:t>
            </a:r>
          </a:p>
        </p:txBody>
      </p:sp>
    </p:spTree>
    <p:extLst>
      <p:ext uri="{BB962C8B-B14F-4D97-AF65-F5344CB8AC3E}">
        <p14:creationId xmlns:p14="http://schemas.microsoft.com/office/powerpoint/2010/main" val="2663576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Behavior – Site Content</a:t>
            </a:r>
          </a:p>
        </p:txBody>
      </p:sp>
      <p:pic>
        <p:nvPicPr>
          <p:cNvPr id="2" name="Picture 1"/>
          <p:cNvPicPr>
            <a:picLocks noChangeAspect="1"/>
          </p:cNvPicPr>
          <p:nvPr/>
        </p:nvPicPr>
        <p:blipFill>
          <a:blip r:embed="rId3"/>
          <a:stretch>
            <a:fillRect/>
          </a:stretch>
        </p:blipFill>
        <p:spPr>
          <a:xfrm>
            <a:off x="0" y="2730500"/>
            <a:ext cx="12192000" cy="4127500"/>
          </a:xfrm>
          <a:prstGeom prst="rect">
            <a:avLst/>
          </a:prstGeom>
        </p:spPr>
      </p:pic>
      <p:sp>
        <p:nvSpPr>
          <p:cNvPr id="4" name="TextBox 3"/>
          <p:cNvSpPr txBox="1"/>
          <p:nvPr/>
        </p:nvSpPr>
        <p:spPr>
          <a:xfrm>
            <a:off x="283610" y="674798"/>
            <a:ext cx="7972054" cy="646331"/>
          </a:xfrm>
          <a:prstGeom prst="rect">
            <a:avLst/>
          </a:prstGeom>
          <a:noFill/>
        </p:spPr>
        <p:txBody>
          <a:bodyPr wrap="none" rtlCol="0">
            <a:spAutoFit/>
          </a:bodyPr>
          <a:lstStyle/>
          <a:p>
            <a:r>
              <a:rPr lang="en-US" dirty="0"/>
              <a:t>Here you can determine your most popular and least popular pages. </a:t>
            </a:r>
          </a:p>
          <a:p>
            <a:endParaRPr lang="en-US" dirty="0"/>
          </a:p>
        </p:txBody>
      </p:sp>
    </p:spTree>
    <p:extLst>
      <p:ext uri="{BB962C8B-B14F-4D97-AF65-F5344CB8AC3E}">
        <p14:creationId xmlns:p14="http://schemas.microsoft.com/office/powerpoint/2010/main" val="984813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Engagement</a:t>
            </a:r>
          </a:p>
        </p:txBody>
      </p:sp>
      <p:sp>
        <p:nvSpPr>
          <p:cNvPr id="4" name="TextBox 3"/>
          <p:cNvSpPr txBox="1"/>
          <p:nvPr/>
        </p:nvSpPr>
        <p:spPr>
          <a:xfrm>
            <a:off x="245444" y="753035"/>
            <a:ext cx="3227165" cy="646331"/>
          </a:xfrm>
          <a:prstGeom prst="rect">
            <a:avLst/>
          </a:prstGeom>
          <a:noFill/>
        </p:spPr>
        <p:txBody>
          <a:bodyPr wrap="none" rtlCol="0">
            <a:spAutoFit/>
          </a:bodyPr>
          <a:lstStyle/>
          <a:p>
            <a:r>
              <a:rPr lang="en-US" dirty="0"/>
              <a:t>Length of visit/depth of visit</a:t>
            </a:r>
          </a:p>
          <a:p>
            <a:endParaRPr lang="en-US" dirty="0"/>
          </a:p>
        </p:txBody>
      </p:sp>
      <p:pic>
        <p:nvPicPr>
          <p:cNvPr id="5" name="Picture 4"/>
          <p:cNvPicPr>
            <a:picLocks noChangeAspect="1"/>
          </p:cNvPicPr>
          <p:nvPr/>
        </p:nvPicPr>
        <p:blipFill rotWithShape="1">
          <a:blip r:embed="rId3"/>
          <a:srcRect b="2348"/>
          <a:stretch/>
        </p:blipFill>
        <p:spPr>
          <a:xfrm>
            <a:off x="0" y="1262327"/>
            <a:ext cx="12192000" cy="5593230"/>
          </a:xfrm>
          <a:prstGeom prst="rect">
            <a:avLst/>
          </a:prstGeom>
        </p:spPr>
      </p:pic>
      <p:pic>
        <p:nvPicPr>
          <p:cNvPr id="6" name="Picture 5"/>
          <p:cNvPicPr>
            <a:picLocks noChangeAspect="1"/>
          </p:cNvPicPr>
          <p:nvPr/>
        </p:nvPicPr>
        <p:blipFill rotWithShape="1">
          <a:blip r:embed="rId4"/>
          <a:srcRect t="18018"/>
          <a:stretch/>
        </p:blipFill>
        <p:spPr>
          <a:xfrm>
            <a:off x="1163782" y="4068344"/>
            <a:ext cx="10967910" cy="1974373"/>
          </a:xfrm>
          <a:prstGeom prst="rect">
            <a:avLst/>
          </a:prstGeom>
        </p:spPr>
      </p:pic>
      <p:sp>
        <p:nvSpPr>
          <p:cNvPr id="7" name="Arrow: Left 6"/>
          <p:cNvSpPr/>
          <p:nvPr/>
        </p:nvSpPr>
        <p:spPr>
          <a:xfrm>
            <a:off x="1897258" y="2762760"/>
            <a:ext cx="635679" cy="2738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p:cNvSpPr/>
          <p:nvPr/>
        </p:nvSpPr>
        <p:spPr>
          <a:xfrm>
            <a:off x="1775827" y="4049163"/>
            <a:ext cx="635679" cy="2738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456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Acquisition Overview</a:t>
            </a:r>
          </a:p>
        </p:txBody>
      </p:sp>
      <p:pic>
        <p:nvPicPr>
          <p:cNvPr id="5" name="Picture 4"/>
          <p:cNvPicPr>
            <a:picLocks noChangeAspect="1"/>
          </p:cNvPicPr>
          <p:nvPr/>
        </p:nvPicPr>
        <p:blipFill rotWithShape="1">
          <a:blip r:embed="rId3"/>
          <a:srcRect t="874" r="26684"/>
          <a:stretch/>
        </p:blipFill>
        <p:spPr>
          <a:xfrm>
            <a:off x="0" y="2425360"/>
            <a:ext cx="9136001" cy="4432640"/>
          </a:xfrm>
          <a:prstGeom prst="rect">
            <a:avLst/>
          </a:prstGeom>
        </p:spPr>
      </p:pic>
      <p:sp>
        <p:nvSpPr>
          <p:cNvPr id="6" name="Content Placeholder 2"/>
          <p:cNvSpPr txBox="1">
            <a:spLocks/>
          </p:cNvSpPr>
          <p:nvPr/>
        </p:nvSpPr>
        <p:spPr>
          <a:xfrm>
            <a:off x="9212458" y="2608390"/>
            <a:ext cx="2865446"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Other = UTM Codes or Campaigns</a:t>
            </a:r>
          </a:p>
          <a:p>
            <a:r>
              <a:rPr lang="en-US" dirty="0"/>
              <a:t>Direct</a:t>
            </a:r>
          </a:p>
          <a:p>
            <a:r>
              <a:rPr lang="en-US" dirty="0"/>
              <a:t>Social Media </a:t>
            </a:r>
            <a:br>
              <a:rPr lang="en-US" dirty="0"/>
            </a:br>
            <a:r>
              <a:rPr lang="en-US" dirty="0"/>
              <a:t>(no tracking code)</a:t>
            </a:r>
          </a:p>
          <a:p>
            <a:r>
              <a:rPr lang="en-US" dirty="0"/>
              <a:t>Referral from another website</a:t>
            </a:r>
          </a:p>
          <a:p>
            <a:r>
              <a:rPr lang="en-US" dirty="0"/>
              <a:t>Search engine</a:t>
            </a:r>
          </a:p>
        </p:txBody>
      </p:sp>
      <p:sp>
        <p:nvSpPr>
          <p:cNvPr id="7" name="Arrow: Left 6"/>
          <p:cNvSpPr/>
          <p:nvPr/>
        </p:nvSpPr>
        <p:spPr>
          <a:xfrm>
            <a:off x="2058622" y="4699136"/>
            <a:ext cx="655239" cy="371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5444" y="790308"/>
            <a:ext cx="9369756" cy="923330"/>
          </a:xfrm>
          <a:prstGeom prst="rect">
            <a:avLst/>
          </a:prstGeom>
          <a:noFill/>
        </p:spPr>
        <p:txBody>
          <a:bodyPr wrap="square" rtlCol="0">
            <a:spAutoFit/>
          </a:bodyPr>
          <a:lstStyle/>
          <a:p>
            <a:r>
              <a:rPr lang="en-US" dirty="0"/>
              <a:t>This is where those </a:t>
            </a:r>
            <a:r>
              <a:rPr lang="en-US" b="1" dirty="0">
                <a:solidFill>
                  <a:schemeClr val="accent1"/>
                </a:solidFill>
              </a:rPr>
              <a:t>UTM codes </a:t>
            </a:r>
            <a:r>
              <a:rPr lang="en-US" dirty="0"/>
              <a:t>(trackable links) come in! Here we can see that trackable links accounted for 90.9% of the traffic to the website, meaning that our campaign was a huge driving factor behind awareness and traffic. </a:t>
            </a:r>
          </a:p>
        </p:txBody>
      </p:sp>
    </p:spTree>
    <p:extLst>
      <p:ext uri="{BB962C8B-B14F-4D97-AF65-F5344CB8AC3E}">
        <p14:creationId xmlns:p14="http://schemas.microsoft.com/office/powerpoint/2010/main" val="4132752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5444" y="11305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Campaign Performance</a:t>
            </a:r>
          </a:p>
        </p:txBody>
      </p:sp>
      <p:sp>
        <p:nvSpPr>
          <p:cNvPr id="8" name="TextBox 7"/>
          <p:cNvSpPr txBox="1"/>
          <p:nvPr/>
        </p:nvSpPr>
        <p:spPr>
          <a:xfrm>
            <a:off x="245444" y="708331"/>
            <a:ext cx="9369756" cy="646331"/>
          </a:xfrm>
          <a:prstGeom prst="rect">
            <a:avLst/>
          </a:prstGeom>
          <a:noFill/>
        </p:spPr>
        <p:txBody>
          <a:bodyPr wrap="square" rtlCol="0">
            <a:spAutoFit/>
          </a:bodyPr>
          <a:lstStyle/>
          <a:p>
            <a:r>
              <a:rPr lang="en-US" dirty="0"/>
              <a:t>Google Analytics </a:t>
            </a:r>
            <a:r>
              <a:rPr lang="en-US" b="1" dirty="0"/>
              <a:t>automatically</a:t>
            </a:r>
            <a:r>
              <a:rPr lang="en-US" dirty="0"/>
              <a:t> picks up the campaign name and source from the links. No need to do </a:t>
            </a:r>
            <a:r>
              <a:rPr lang="en-US" i="1" dirty="0"/>
              <a:t>anything</a:t>
            </a:r>
            <a:r>
              <a:rPr lang="en-US" dirty="0"/>
              <a:t> in Google Analytics to make this work! </a:t>
            </a:r>
          </a:p>
        </p:txBody>
      </p:sp>
      <p:pic>
        <p:nvPicPr>
          <p:cNvPr id="2" name="Picture 1"/>
          <p:cNvPicPr>
            <a:picLocks noChangeAspect="1"/>
          </p:cNvPicPr>
          <p:nvPr/>
        </p:nvPicPr>
        <p:blipFill>
          <a:blip r:embed="rId3"/>
          <a:stretch>
            <a:fillRect/>
          </a:stretch>
        </p:blipFill>
        <p:spPr>
          <a:xfrm>
            <a:off x="0" y="1530282"/>
            <a:ext cx="12192000" cy="3846097"/>
          </a:xfrm>
          <a:prstGeom prst="rect">
            <a:avLst/>
          </a:prstGeom>
        </p:spPr>
      </p:pic>
      <p:pic>
        <p:nvPicPr>
          <p:cNvPr id="4" name="Picture 3"/>
          <p:cNvPicPr>
            <a:picLocks noChangeAspect="1"/>
          </p:cNvPicPr>
          <p:nvPr/>
        </p:nvPicPr>
        <p:blipFill>
          <a:blip r:embed="rId4"/>
          <a:stretch>
            <a:fillRect/>
          </a:stretch>
        </p:blipFill>
        <p:spPr>
          <a:xfrm>
            <a:off x="1149112" y="5854101"/>
            <a:ext cx="11042888" cy="1003899"/>
          </a:xfrm>
          <a:prstGeom prst="rect">
            <a:avLst/>
          </a:prstGeom>
        </p:spPr>
      </p:pic>
      <p:sp>
        <p:nvSpPr>
          <p:cNvPr id="9" name="Arrow: Down 8"/>
          <p:cNvSpPr/>
          <p:nvPr/>
        </p:nvSpPr>
        <p:spPr>
          <a:xfrm>
            <a:off x="1623427" y="3139277"/>
            <a:ext cx="288500" cy="562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p:cNvSpPr/>
          <p:nvPr/>
        </p:nvSpPr>
        <p:spPr>
          <a:xfrm>
            <a:off x="1839395" y="5376379"/>
            <a:ext cx="288500" cy="477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244491" y="4581779"/>
            <a:ext cx="904621" cy="870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668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can track it, you can measure it.</a:t>
            </a:r>
          </a:p>
        </p:txBody>
      </p:sp>
      <p:pic>
        <p:nvPicPr>
          <p:cNvPr id="3" name="Shape 527"/>
          <p:cNvPicPr preferRelativeResize="0">
            <a:picLocks/>
          </p:cNvPicPr>
          <p:nvPr/>
        </p:nvPicPr>
        <p:blipFill rotWithShape="1">
          <a:blip r:embed="rId3">
            <a:alphaModFix/>
          </a:blip>
          <a:srcRect l="17490" t="5598" r="8774"/>
          <a:stretch/>
        </p:blipFill>
        <p:spPr>
          <a:xfrm>
            <a:off x="15551" y="3627129"/>
            <a:ext cx="3296048" cy="3230871"/>
          </a:xfrm>
          <a:prstGeom prst="rect">
            <a:avLst/>
          </a:prstGeom>
          <a:noFill/>
          <a:ln>
            <a:noFill/>
          </a:ln>
        </p:spPr>
      </p:pic>
      <p:pic>
        <p:nvPicPr>
          <p:cNvPr id="4" name="Picture 3"/>
          <p:cNvPicPr>
            <a:picLocks noChangeAspect="1"/>
          </p:cNvPicPr>
          <p:nvPr/>
        </p:nvPicPr>
        <p:blipFill>
          <a:blip r:embed="rId4"/>
          <a:stretch>
            <a:fillRect/>
          </a:stretch>
        </p:blipFill>
        <p:spPr>
          <a:xfrm>
            <a:off x="3183285" y="2508103"/>
            <a:ext cx="2156419" cy="1912777"/>
          </a:xfrm>
          <a:prstGeom prst="rect">
            <a:avLst/>
          </a:prstGeom>
        </p:spPr>
      </p:pic>
      <p:pic>
        <p:nvPicPr>
          <p:cNvPr id="5" name="Picture 4"/>
          <p:cNvPicPr>
            <a:picLocks noChangeAspect="1"/>
          </p:cNvPicPr>
          <p:nvPr/>
        </p:nvPicPr>
        <p:blipFill>
          <a:blip r:embed="rId5"/>
          <a:stretch>
            <a:fillRect/>
          </a:stretch>
        </p:blipFill>
        <p:spPr>
          <a:xfrm>
            <a:off x="5156334" y="4301128"/>
            <a:ext cx="2887453" cy="2370297"/>
          </a:xfrm>
          <a:prstGeom prst="rect">
            <a:avLst/>
          </a:prstGeom>
        </p:spPr>
      </p:pic>
      <p:pic>
        <p:nvPicPr>
          <p:cNvPr id="6" name="Picture 5"/>
          <p:cNvPicPr>
            <a:picLocks noChangeAspect="1"/>
          </p:cNvPicPr>
          <p:nvPr/>
        </p:nvPicPr>
        <p:blipFill>
          <a:blip r:embed="rId6"/>
          <a:stretch>
            <a:fillRect/>
          </a:stretch>
        </p:blipFill>
        <p:spPr>
          <a:xfrm>
            <a:off x="8777263" y="2410963"/>
            <a:ext cx="2082844" cy="2082844"/>
          </a:xfrm>
          <a:prstGeom prst="rect">
            <a:avLst/>
          </a:prstGeom>
        </p:spPr>
      </p:pic>
      <p:pic>
        <p:nvPicPr>
          <p:cNvPr id="7" name="Picture 6"/>
          <p:cNvPicPr>
            <a:picLocks noChangeAspect="1"/>
          </p:cNvPicPr>
          <p:nvPr/>
        </p:nvPicPr>
        <p:blipFill>
          <a:blip r:embed="rId7"/>
          <a:stretch>
            <a:fillRect/>
          </a:stretch>
        </p:blipFill>
        <p:spPr>
          <a:xfrm>
            <a:off x="8906066" y="4655127"/>
            <a:ext cx="1900834" cy="1900834"/>
          </a:xfrm>
          <a:prstGeom prst="rect">
            <a:avLst/>
          </a:prstGeom>
        </p:spPr>
      </p:pic>
    </p:spTree>
    <p:extLst>
      <p:ext uri="{BB962C8B-B14F-4D97-AF65-F5344CB8AC3E}">
        <p14:creationId xmlns:p14="http://schemas.microsoft.com/office/powerpoint/2010/main" val="23279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2000"/>
                            </p:stCondLst>
                            <p:childTnLst>
                              <p:par>
                                <p:cTn id="16" presetID="10" presetClass="entr" presetSubtype="0" fill="hold" nodeType="after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Social Media Insights</a:t>
            </a:r>
          </a:p>
        </p:txBody>
      </p:sp>
      <p:sp>
        <p:nvSpPr>
          <p:cNvPr id="4" name="Text Placeholder 3"/>
          <p:cNvSpPr>
            <a:spLocks noGrp="1"/>
          </p:cNvSpPr>
          <p:nvPr>
            <p:ph type="body" sz="half" idx="2"/>
          </p:nvPr>
        </p:nvSpPr>
        <p:spPr/>
        <p:txBody>
          <a:bodyPr>
            <a:normAutofit/>
          </a:bodyPr>
          <a:lstStyle/>
          <a:p>
            <a:r>
              <a:rPr lang="en-US" sz="1800" dirty="0"/>
              <a:t>Where to find data and understanding terms </a:t>
            </a:r>
          </a:p>
        </p:txBody>
      </p:sp>
      <p:pic>
        <p:nvPicPr>
          <p:cNvPr id="5" name="Picture Placeholder 4"/>
          <p:cNvPicPr>
            <a:picLocks noGrp="1" noChangeAspect="1"/>
          </p:cNvPicPr>
          <p:nvPr>
            <p:ph type="pic" idx="1"/>
          </p:nvPr>
        </p:nvPicPr>
        <p:blipFill>
          <a:blip r:embed="rId3"/>
          <a:srcRect t="30572" b="30572"/>
          <a:stretch>
            <a:fillRect/>
          </a:stretch>
        </p:blipFill>
        <p:spPr>
          <a:xfrm>
            <a:off x="480157" y="352447"/>
            <a:ext cx="9866144" cy="3833256"/>
          </a:xfrm>
        </p:spPr>
      </p:pic>
    </p:spTree>
    <p:extLst>
      <p:ext uri="{BB962C8B-B14F-4D97-AF65-F5344CB8AC3E}">
        <p14:creationId xmlns:p14="http://schemas.microsoft.com/office/powerpoint/2010/main" val="3249686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4082" y="5287848"/>
            <a:ext cx="8944128" cy="1908215"/>
          </a:xfrm>
          <a:prstGeom prst="rect">
            <a:avLst/>
          </a:prstGeom>
          <a:noFill/>
        </p:spPr>
        <p:txBody>
          <a:bodyPr wrap="square" rtlCol="0">
            <a:spAutoFit/>
          </a:bodyPr>
          <a:lstStyle/>
          <a:p>
            <a:r>
              <a:rPr lang="en-US" sz="3200" b="1" dirty="0">
                <a:solidFill>
                  <a:schemeClr val="accent1"/>
                </a:solidFill>
              </a:rPr>
              <a:t>56% </a:t>
            </a:r>
            <a:r>
              <a:rPr lang="en-US" sz="3200" dirty="0"/>
              <a:t>of people donated to an organization because they read a story via social media.</a:t>
            </a:r>
          </a:p>
          <a:p>
            <a:endParaRPr lang="en-US" dirty="0"/>
          </a:p>
          <a:p>
            <a:pPr marL="285750" indent="-285750">
              <a:buFont typeface="Arial" panose="020B0604020202020204" pitchFamily="34" charset="0"/>
              <a:buChar char="•"/>
            </a:pPr>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6" y="-77925"/>
            <a:ext cx="3581400" cy="3229272"/>
          </a:xfrm>
          <a:prstGeom prst="rect">
            <a:avLst/>
          </a:prstGeom>
        </p:spPr>
      </p:pic>
      <p:sp>
        <p:nvSpPr>
          <p:cNvPr id="4" name="TextBox 3"/>
          <p:cNvSpPr txBox="1"/>
          <p:nvPr/>
        </p:nvSpPr>
        <p:spPr>
          <a:xfrm>
            <a:off x="3351068" y="596652"/>
            <a:ext cx="6405996" cy="1846659"/>
          </a:xfrm>
          <a:prstGeom prst="rect">
            <a:avLst/>
          </a:prstGeom>
          <a:noFill/>
        </p:spPr>
        <p:txBody>
          <a:bodyPr wrap="square" rtlCol="0">
            <a:spAutoFit/>
          </a:bodyPr>
          <a:lstStyle/>
          <a:p>
            <a:r>
              <a:rPr lang="en-US" sz="3200" b="1" dirty="0">
                <a:solidFill>
                  <a:schemeClr val="accent1"/>
                </a:solidFill>
              </a:rPr>
              <a:t>47% </a:t>
            </a:r>
            <a:r>
              <a:rPr lang="en-US" sz="3200" dirty="0"/>
              <a:t>of Americans learn about a nonprofit from the internet, specifically social media.</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6489" y="2291195"/>
            <a:ext cx="2151720" cy="2073476"/>
          </a:xfrm>
          <a:prstGeom prst="rect">
            <a:avLst/>
          </a:prstGeom>
        </p:spPr>
      </p:pic>
      <p:sp>
        <p:nvSpPr>
          <p:cNvPr id="6" name="TextBox 5"/>
          <p:cNvSpPr txBox="1"/>
          <p:nvPr/>
        </p:nvSpPr>
        <p:spPr>
          <a:xfrm>
            <a:off x="1007919" y="3260744"/>
            <a:ext cx="8749145" cy="1354217"/>
          </a:xfrm>
          <a:prstGeom prst="rect">
            <a:avLst/>
          </a:prstGeom>
          <a:noFill/>
        </p:spPr>
        <p:txBody>
          <a:bodyPr wrap="square" rtlCol="0">
            <a:spAutoFit/>
          </a:bodyPr>
          <a:lstStyle/>
          <a:p>
            <a:r>
              <a:rPr lang="en-US" sz="3200" b="1" dirty="0">
                <a:solidFill>
                  <a:schemeClr val="accent1"/>
                </a:solidFill>
              </a:rPr>
              <a:t>59% </a:t>
            </a:r>
            <a:r>
              <a:rPr lang="en-US" sz="3200" dirty="0"/>
              <a:t>of people donate after becoming a follower of a nonprofit’s social network.</a:t>
            </a:r>
          </a:p>
          <a:p>
            <a:endParaRPr lang="en-US"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0000" t="26296" r="28500" b="4074"/>
          <a:stretch/>
        </p:blipFill>
        <p:spPr>
          <a:xfrm>
            <a:off x="367147" y="4998006"/>
            <a:ext cx="2270755" cy="1726951"/>
          </a:xfrm>
          <a:prstGeom prst="rect">
            <a:avLst/>
          </a:prstGeom>
        </p:spPr>
      </p:pic>
    </p:spTree>
    <p:extLst>
      <p:ext uri="{BB962C8B-B14F-4D97-AF65-F5344CB8AC3E}">
        <p14:creationId xmlns:p14="http://schemas.microsoft.com/office/powerpoint/2010/main" val="1013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are FREE!</a:t>
            </a:r>
          </a:p>
        </p:txBody>
      </p:sp>
      <p:sp>
        <p:nvSpPr>
          <p:cNvPr id="4" name="Content Placeholder 2"/>
          <p:cNvSpPr txBox="1">
            <a:spLocks/>
          </p:cNvSpPr>
          <p:nvPr/>
        </p:nvSpPr>
        <p:spPr>
          <a:xfrm>
            <a:off x="475266" y="2869396"/>
            <a:ext cx="6937730"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400" b="1" dirty="0"/>
              <a:t>Insights or analytics come free </a:t>
            </a:r>
            <a:br>
              <a:rPr lang="en-US" sz="2400" b="1" dirty="0"/>
            </a:br>
            <a:r>
              <a:rPr lang="en-US" sz="2400" b="1" dirty="0"/>
              <a:t>with most social media platforms. </a:t>
            </a:r>
            <a:br>
              <a:rPr lang="en-US" b="1" dirty="0"/>
            </a:br>
            <a:br>
              <a:rPr lang="en-US" b="1" dirty="0"/>
            </a:br>
            <a:r>
              <a:rPr lang="en-US" dirty="0"/>
              <a:t>We will take a look at:</a:t>
            </a:r>
          </a:p>
          <a:p>
            <a:r>
              <a:rPr lang="en-US" dirty="0"/>
              <a:t>Facebook</a:t>
            </a:r>
          </a:p>
          <a:p>
            <a:r>
              <a:rPr lang="en-US" dirty="0"/>
              <a:t>Twitter</a:t>
            </a:r>
          </a:p>
          <a:p>
            <a:r>
              <a:rPr lang="en-US" dirty="0"/>
              <a:t>Instagram</a:t>
            </a:r>
          </a:p>
          <a:p>
            <a:pPr marL="0" indent="0">
              <a:buNone/>
            </a:pPr>
            <a:endParaRPr lang="en-US" dirty="0"/>
          </a:p>
        </p:txBody>
      </p:sp>
      <p:pic>
        <p:nvPicPr>
          <p:cNvPr id="5" name="Picture 4"/>
          <p:cNvPicPr>
            <a:picLocks noChangeAspect="1"/>
          </p:cNvPicPr>
          <p:nvPr/>
        </p:nvPicPr>
        <p:blipFill>
          <a:blip r:embed="rId3"/>
          <a:stretch>
            <a:fillRect/>
          </a:stretch>
        </p:blipFill>
        <p:spPr>
          <a:xfrm>
            <a:off x="6102520" y="2820307"/>
            <a:ext cx="5500927" cy="35144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33648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txBox="1">
            <a:spLocks/>
          </p:cNvSpPr>
          <p:nvPr/>
        </p:nvSpPr>
        <p:spPr>
          <a:xfrm>
            <a:off x="348132" y="2258168"/>
            <a:ext cx="7583187" cy="4343116"/>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br>
              <a:rPr lang="en-US" b="1" dirty="0"/>
            </a:br>
            <a:br>
              <a:rPr lang="en-US" b="1" dirty="0"/>
            </a:br>
            <a:r>
              <a:rPr lang="en-US" b="1" dirty="0"/>
              <a:t>Standard definitions:</a:t>
            </a:r>
          </a:p>
          <a:p>
            <a:r>
              <a:rPr lang="en-US" b="1" dirty="0"/>
              <a:t>Reach: </a:t>
            </a:r>
            <a:r>
              <a:rPr lang="en-US" dirty="0"/>
              <a:t>The number of people who saw your post at least once.</a:t>
            </a:r>
          </a:p>
          <a:p>
            <a:r>
              <a:rPr lang="en-US" b="1" dirty="0"/>
              <a:t>Impressions: </a:t>
            </a:r>
            <a:r>
              <a:rPr lang="en-US" dirty="0"/>
              <a:t>The number of times your post was viewed (one person may receive multiple impressions).</a:t>
            </a:r>
          </a:p>
          <a:p>
            <a:r>
              <a:rPr lang="en-US" b="1" dirty="0"/>
              <a:t>Engagements: </a:t>
            </a:r>
            <a:r>
              <a:rPr lang="en-US" dirty="0"/>
              <a:t>The number of times a person has interacted with a post (reactions, pins, shares, comments, etc.)</a:t>
            </a:r>
          </a:p>
          <a:p>
            <a:r>
              <a:rPr lang="en-US" b="1" dirty="0"/>
              <a:t>Engagement rate: </a:t>
            </a:r>
            <a:r>
              <a:rPr lang="en-US" dirty="0"/>
              <a:t>The total number of engagements divided by total impressions.</a:t>
            </a:r>
          </a:p>
          <a:p>
            <a:r>
              <a:rPr lang="en-US" b="1" dirty="0"/>
              <a:t>Profile/page views: </a:t>
            </a:r>
            <a:r>
              <a:rPr lang="en-US" dirty="0"/>
              <a:t>The number of times people have viewed your profile and its sections.</a:t>
            </a:r>
          </a:p>
        </p:txBody>
      </p:sp>
      <p:pic>
        <p:nvPicPr>
          <p:cNvPr id="6" name="Picture 5"/>
          <p:cNvPicPr>
            <a:picLocks noChangeAspect="1"/>
          </p:cNvPicPr>
          <p:nvPr/>
        </p:nvPicPr>
        <p:blipFill>
          <a:blip r:embed="rId3"/>
          <a:stretch>
            <a:fillRect/>
          </a:stretch>
        </p:blipFill>
        <p:spPr>
          <a:xfrm>
            <a:off x="8263829" y="2400911"/>
            <a:ext cx="3637856" cy="4446269"/>
          </a:xfrm>
          <a:prstGeom prst="rect">
            <a:avLst/>
          </a:prstGeom>
        </p:spPr>
      </p:pic>
    </p:spTree>
    <p:extLst>
      <p:ext uri="{BB962C8B-B14F-4D97-AF65-F5344CB8AC3E}">
        <p14:creationId xmlns:p14="http://schemas.microsoft.com/office/powerpoint/2010/main" val="4092646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social media goals</a:t>
            </a:r>
          </a:p>
        </p:txBody>
      </p:sp>
      <p:sp>
        <p:nvSpPr>
          <p:cNvPr id="3" name="Content Placeholder 2"/>
          <p:cNvSpPr txBox="1">
            <a:spLocks/>
          </p:cNvSpPr>
          <p:nvPr/>
        </p:nvSpPr>
        <p:spPr>
          <a:xfrm>
            <a:off x="489937" y="2764850"/>
            <a:ext cx="6937730"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800" b="1" dirty="0"/>
              <a:t>Identify what you are trying to achieve</a:t>
            </a:r>
            <a:r>
              <a:rPr lang="en-US" sz="2000" b="1" dirty="0"/>
              <a:t>.</a:t>
            </a:r>
            <a:br>
              <a:rPr lang="en-US" b="1" dirty="0"/>
            </a:br>
            <a:br>
              <a:rPr lang="en-US" b="1" dirty="0"/>
            </a:br>
            <a:r>
              <a:rPr lang="en-US" b="1" dirty="0"/>
              <a:t>Your goals may include:</a:t>
            </a:r>
          </a:p>
          <a:p>
            <a:r>
              <a:rPr lang="en-US" dirty="0"/>
              <a:t>Sharing news</a:t>
            </a:r>
          </a:p>
          <a:p>
            <a:r>
              <a:rPr lang="en-US" dirty="0"/>
              <a:t>Increasing Brand recognition</a:t>
            </a:r>
          </a:p>
          <a:p>
            <a:r>
              <a:rPr lang="en-US" dirty="0"/>
              <a:t>Educating about a cause</a:t>
            </a:r>
          </a:p>
          <a:p>
            <a:r>
              <a:rPr lang="en-US" dirty="0"/>
              <a:t>Fundraising</a:t>
            </a:r>
          </a:p>
          <a:p>
            <a:r>
              <a:rPr lang="en-US" dirty="0"/>
              <a:t>Recruiting volunteers</a:t>
            </a:r>
          </a:p>
          <a:p>
            <a:r>
              <a:rPr lang="en-US" dirty="0"/>
              <a:t>Serving a specific demographic</a:t>
            </a:r>
          </a:p>
          <a:p>
            <a:pPr marL="0" indent="0">
              <a:buNone/>
            </a:pPr>
            <a:endParaRPr lang="en-US" dirty="0"/>
          </a:p>
        </p:txBody>
      </p:sp>
      <p:pic>
        <p:nvPicPr>
          <p:cNvPr id="5" name="Picture 4"/>
          <p:cNvPicPr>
            <a:picLocks noChangeAspect="1"/>
          </p:cNvPicPr>
          <p:nvPr/>
        </p:nvPicPr>
        <p:blipFill>
          <a:blip r:embed="rId3"/>
          <a:stretch>
            <a:fillRect/>
          </a:stretch>
        </p:blipFill>
        <p:spPr>
          <a:xfrm>
            <a:off x="7173396" y="2303155"/>
            <a:ext cx="4691558" cy="4339692"/>
          </a:xfrm>
          <a:prstGeom prst="rect">
            <a:avLst/>
          </a:prstGeom>
        </p:spPr>
      </p:pic>
    </p:spTree>
    <p:extLst>
      <p:ext uri="{BB962C8B-B14F-4D97-AF65-F5344CB8AC3E}">
        <p14:creationId xmlns:p14="http://schemas.microsoft.com/office/powerpoint/2010/main" val="1110663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baseline</a:t>
            </a:r>
          </a:p>
        </p:txBody>
      </p:sp>
      <p:sp>
        <p:nvSpPr>
          <p:cNvPr id="3" name="Content Placeholder 2"/>
          <p:cNvSpPr txBox="1">
            <a:spLocks/>
          </p:cNvSpPr>
          <p:nvPr/>
        </p:nvSpPr>
        <p:spPr>
          <a:xfrm>
            <a:off x="504606" y="2945789"/>
            <a:ext cx="6937730"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You must know where you started, to properly understand the change in impact.</a:t>
            </a:r>
          </a:p>
          <a:p>
            <a:r>
              <a:rPr lang="en-US" dirty="0"/>
              <a:t>This requires establishing a baseline or foundation for your profile performance now.</a:t>
            </a:r>
          </a:p>
          <a:p>
            <a:r>
              <a:rPr lang="en-US" dirty="0"/>
              <a:t>Determine measures for success.</a:t>
            </a:r>
          </a:p>
          <a:p>
            <a:r>
              <a:rPr lang="en-US" dirty="0"/>
              <a:t>Keep track of these key metrics over the course of a campaign.</a:t>
            </a:r>
          </a:p>
          <a:p>
            <a:r>
              <a:rPr lang="en-US" dirty="0"/>
              <a:t>Evaluate success regularly; adapt as needed. </a:t>
            </a:r>
            <a:endParaRPr lang="en-US" i="1" dirty="0"/>
          </a:p>
          <a:p>
            <a:pPr marL="0" indent="0">
              <a:buNone/>
            </a:pPr>
            <a:endParaRPr lang="en-US" dirty="0"/>
          </a:p>
        </p:txBody>
      </p:sp>
      <p:pic>
        <p:nvPicPr>
          <p:cNvPr id="4" name="Picture 3"/>
          <p:cNvPicPr>
            <a:picLocks noChangeAspect="1"/>
          </p:cNvPicPr>
          <p:nvPr/>
        </p:nvPicPr>
        <p:blipFill>
          <a:blip r:embed="rId3"/>
          <a:stretch>
            <a:fillRect/>
          </a:stretch>
        </p:blipFill>
        <p:spPr>
          <a:xfrm>
            <a:off x="7703891" y="3349926"/>
            <a:ext cx="3899698" cy="24738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6071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metrics</a:t>
            </a:r>
          </a:p>
        </p:txBody>
      </p:sp>
      <p:sp>
        <p:nvSpPr>
          <p:cNvPr id="3" name="Content Placeholder 2"/>
          <p:cNvSpPr txBox="1">
            <a:spLocks/>
          </p:cNvSpPr>
          <p:nvPr/>
        </p:nvSpPr>
        <p:spPr>
          <a:xfrm>
            <a:off x="480156" y="2383458"/>
            <a:ext cx="7666318"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600" dirty="0"/>
              <a:t>Increased impressions or views might reflect an increase in awareness.</a:t>
            </a:r>
          </a:p>
          <a:p>
            <a:r>
              <a:rPr lang="en-US" sz="1600" dirty="0"/>
              <a:t>Strong click-through rates mean increased traffic to your website.</a:t>
            </a:r>
          </a:p>
          <a:p>
            <a:r>
              <a:rPr lang="en-US" sz="1600" dirty="0"/>
              <a:t>Engagement rates (reactions, shares, clicks and comments) </a:t>
            </a:r>
            <a:br>
              <a:rPr lang="en-US" sz="1600" dirty="0"/>
            </a:br>
            <a:r>
              <a:rPr lang="en-US" sz="1600" dirty="0"/>
              <a:t>indicate interest in your cause and content. </a:t>
            </a:r>
          </a:p>
          <a:p>
            <a:r>
              <a:rPr lang="en-US" sz="1600" dirty="0"/>
              <a:t>Donations from social media reflect conversions of new </a:t>
            </a:r>
            <a:br>
              <a:rPr lang="en-US" sz="1600" dirty="0"/>
            </a:br>
            <a:r>
              <a:rPr lang="en-US" sz="1600" dirty="0"/>
              <a:t>“customers/supporters.” </a:t>
            </a:r>
          </a:p>
          <a:p>
            <a:r>
              <a:rPr lang="en-US" sz="1600" dirty="0"/>
              <a:t>Increased attendance at events can indicate successful </a:t>
            </a:r>
            <a:br>
              <a:rPr lang="en-US" sz="1600" dirty="0"/>
            </a:br>
            <a:r>
              <a:rPr lang="en-US" sz="1600" dirty="0"/>
              <a:t>social media targeting and conversion. </a:t>
            </a:r>
          </a:p>
          <a:p>
            <a:r>
              <a:rPr lang="en-US" sz="1600" dirty="0"/>
              <a:t>An increase in engagements or impressions from a specific age </a:t>
            </a:r>
            <a:br>
              <a:rPr lang="en-US" sz="1600" dirty="0"/>
            </a:br>
            <a:r>
              <a:rPr lang="en-US" sz="1600" dirty="0"/>
              <a:t>group, gender or demographic reflects relevancy of marketing language and graphics.</a:t>
            </a:r>
            <a:br>
              <a:rPr lang="en-US" sz="1600" dirty="0"/>
            </a:br>
            <a:endParaRPr lang="en-US" sz="1600" dirty="0"/>
          </a:p>
          <a:p>
            <a:pPr marL="0" indent="0">
              <a:buNone/>
            </a:pPr>
            <a:r>
              <a:rPr lang="en-US" sz="1600" b="1" dirty="0"/>
              <a:t>Social media should direct people to your website to encourage conversions (donations, registrations, etc.)</a:t>
            </a:r>
          </a:p>
          <a:p>
            <a:pPr marL="0" indent="0">
              <a:buNone/>
            </a:pPr>
            <a:endParaRPr lang="en-US" dirty="0"/>
          </a:p>
        </p:txBody>
      </p:sp>
      <p:pic>
        <p:nvPicPr>
          <p:cNvPr id="4" name="Picture 3"/>
          <p:cNvPicPr>
            <a:picLocks noChangeAspect="1"/>
          </p:cNvPicPr>
          <p:nvPr/>
        </p:nvPicPr>
        <p:blipFill rotWithShape="1">
          <a:blip r:embed="rId3"/>
          <a:srcRect l="15185" b="13113"/>
          <a:stretch/>
        </p:blipFill>
        <p:spPr>
          <a:xfrm>
            <a:off x="7862862" y="3432667"/>
            <a:ext cx="3681529" cy="2122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14987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the dots</a:t>
            </a:r>
          </a:p>
        </p:txBody>
      </p:sp>
      <p:sp>
        <p:nvSpPr>
          <p:cNvPr id="3" name="Content Placeholder 2"/>
          <p:cNvSpPr txBox="1">
            <a:spLocks/>
          </p:cNvSpPr>
          <p:nvPr/>
        </p:nvSpPr>
        <p:spPr>
          <a:xfrm>
            <a:off x="401919" y="2511661"/>
            <a:ext cx="6194473"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Use trackable links and Google Analytics to view sources of traffic (acquisition) to your website and other helpful information that can help you evaluate your social media campaigns.</a:t>
            </a:r>
          </a:p>
          <a:p>
            <a:r>
              <a:rPr lang="en-US" dirty="0"/>
              <a:t>Keep track of “sales” or registrations over time.</a:t>
            </a:r>
          </a:p>
          <a:p>
            <a:pPr lvl="1"/>
            <a:r>
              <a:rPr lang="en-US" dirty="0"/>
              <a:t>Learn more on our blog here: </a:t>
            </a:r>
            <a:r>
              <a:rPr lang="en-US" b="1" dirty="0">
                <a:solidFill>
                  <a:schemeClr val="accent1"/>
                </a:solidFill>
              </a:rPr>
              <a:t>bit.ly/2keFyfh</a:t>
            </a:r>
          </a:p>
          <a:p>
            <a:pPr lvl="1"/>
            <a:r>
              <a:rPr lang="en-US" dirty="0"/>
              <a:t>Track and analyze trends related to your strategy, content, website visits, and conversions.</a:t>
            </a:r>
          </a:p>
          <a:p>
            <a:r>
              <a:rPr lang="en-US" dirty="0"/>
              <a:t>Understand how visitors from social media behave on your website.</a:t>
            </a:r>
          </a:p>
          <a:p>
            <a:pPr marL="0" indent="0">
              <a:buNone/>
            </a:pPr>
            <a:endParaRPr lang="en-US" dirty="0"/>
          </a:p>
        </p:txBody>
      </p:sp>
      <p:pic>
        <p:nvPicPr>
          <p:cNvPr id="4" name="Picture 3"/>
          <p:cNvPicPr>
            <a:picLocks noChangeAspect="1"/>
          </p:cNvPicPr>
          <p:nvPr/>
        </p:nvPicPr>
        <p:blipFill>
          <a:blip r:embed="rId3"/>
          <a:stretch>
            <a:fillRect/>
          </a:stretch>
        </p:blipFill>
        <p:spPr>
          <a:xfrm>
            <a:off x="6747979" y="2970238"/>
            <a:ext cx="4823394" cy="32098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28449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Platforms</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Facebook, Twitter &amp; Instagram</a:t>
            </a:r>
            <a:br>
              <a:rPr lang="en-US" dirty="0">
                <a:solidFill>
                  <a:schemeClr val="accent1"/>
                </a:solidFill>
              </a:rPr>
            </a:br>
            <a:endParaRPr lang="en-US" dirty="0">
              <a:solidFill>
                <a:schemeClr val="accent1"/>
              </a:solidFill>
            </a:endParaRPr>
          </a:p>
        </p:txBody>
      </p:sp>
    </p:spTree>
    <p:extLst>
      <p:ext uri="{BB962C8B-B14F-4D97-AF65-F5344CB8AC3E}">
        <p14:creationId xmlns:p14="http://schemas.microsoft.com/office/powerpoint/2010/main" val="4089362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697" y="0"/>
            <a:ext cx="11860606" cy="6858000"/>
          </a:xfrm>
          <a:prstGeom prst="rect">
            <a:avLst/>
          </a:prstGeom>
        </p:spPr>
      </p:pic>
    </p:spTree>
    <p:extLst>
      <p:ext uri="{BB962C8B-B14F-4D97-AF65-F5344CB8AC3E}">
        <p14:creationId xmlns:p14="http://schemas.microsoft.com/office/powerpoint/2010/main" val="3313321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21" t="-2566" r="-421" b="47807"/>
          <a:stretch/>
        </p:blipFill>
        <p:spPr>
          <a:xfrm>
            <a:off x="513433" y="396078"/>
            <a:ext cx="9690452" cy="6262834"/>
          </a:xfrm>
          <a:prstGeom prst="rect">
            <a:avLst/>
          </a:prstGeom>
        </p:spPr>
      </p:pic>
    </p:spTree>
    <p:extLst>
      <p:ext uri="{BB962C8B-B14F-4D97-AF65-F5344CB8AC3E}">
        <p14:creationId xmlns:p14="http://schemas.microsoft.com/office/powerpoint/2010/main" val="209790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91414" y="2777169"/>
            <a:ext cx="4594819" cy="1938992"/>
          </a:xfrm>
          <a:prstGeom prst="rect">
            <a:avLst/>
          </a:prstGeom>
          <a:noFill/>
        </p:spPr>
        <p:txBody>
          <a:bodyPr wrap="square" rtlCol="0">
            <a:spAutoFit/>
          </a:bodyPr>
          <a:lstStyle/>
          <a:p>
            <a:r>
              <a:rPr lang="en-US" sz="2400" dirty="0"/>
              <a:t>On all platforms, check your analytics regularly so that you can become an expert on YOUR audience. Each audience is unique.  </a:t>
            </a:r>
          </a:p>
        </p:txBody>
      </p:sp>
      <p:pic>
        <p:nvPicPr>
          <p:cNvPr id="6" name="Picture 5"/>
          <p:cNvPicPr>
            <a:picLocks noChangeAspect="1"/>
          </p:cNvPicPr>
          <p:nvPr/>
        </p:nvPicPr>
        <p:blipFill>
          <a:blip r:embed="rId3"/>
          <a:stretch>
            <a:fillRect/>
          </a:stretch>
        </p:blipFill>
        <p:spPr>
          <a:xfrm>
            <a:off x="0" y="1732225"/>
            <a:ext cx="6381241" cy="51257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8423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2317" y="98387"/>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Facebook Insights</a:t>
            </a:r>
            <a:br>
              <a:rPr lang="en-US" dirty="0">
                <a:solidFill>
                  <a:schemeClr val="accent1"/>
                </a:solidFill>
              </a:rPr>
            </a:br>
            <a:r>
              <a:rPr lang="en-US" sz="2000" i="1" dirty="0">
                <a:solidFill>
                  <a:schemeClr val="tx1">
                    <a:lumMod val="65000"/>
                    <a:lumOff val="35000"/>
                  </a:schemeClr>
                </a:solidFill>
              </a:rPr>
              <a:t>Key metrics to track</a:t>
            </a:r>
          </a:p>
        </p:txBody>
      </p:sp>
      <p:pic>
        <p:nvPicPr>
          <p:cNvPr id="3" name="Picture 2"/>
          <p:cNvPicPr>
            <a:picLocks noChangeAspect="1"/>
          </p:cNvPicPr>
          <p:nvPr/>
        </p:nvPicPr>
        <p:blipFill>
          <a:blip r:embed="rId3"/>
          <a:stretch>
            <a:fillRect/>
          </a:stretch>
        </p:blipFill>
        <p:spPr>
          <a:xfrm>
            <a:off x="-2378" y="1931486"/>
            <a:ext cx="11723650" cy="4926513"/>
          </a:xfrm>
          <a:prstGeom prst="rect">
            <a:avLst/>
          </a:prstGeom>
          <a:ln>
            <a:noFill/>
          </a:ln>
          <a:effectLst>
            <a:outerShdw blurRad="190500" algn="tl" rotWithShape="0">
              <a:srgbClr val="000000">
                <a:alpha val="70000"/>
              </a:srgbClr>
            </a:outerShdw>
          </a:effectLst>
        </p:spPr>
      </p:pic>
      <p:sp>
        <p:nvSpPr>
          <p:cNvPr id="4" name="Arrow: Up 3"/>
          <p:cNvSpPr/>
          <p:nvPr/>
        </p:nvSpPr>
        <p:spPr>
          <a:xfrm>
            <a:off x="3525574" y="2816547"/>
            <a:ext cx="1075765" cy="18630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431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2317" y="98387"/>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Page summary</a:t>
            </a:r>
          </a:p>
        </p:txBody>
      </p:sp>
      <p:pic>
        <p:nvPicPr>
          <p:cNvPr id="5" name="Picture 4"/>
          <p:cNvPicPr>
            <a:picLocks noChangeAspect="1"/>
          </p:cNvPicPr>
          <p:nvPr/>
        </p:nvPicPr>
        <p:blipFill>
          <a:blip r:embed="rId3"/>
          <a:stretch>
            <a:fillRect/>
          </a:stretch>
        </p:blipFill>
        <p:spPr>
          <a:xfrm>
            <a:off x="295819" y="871561"/>
            <a:ext cx="7249203" cy="5986439"/>
          </a:xfrm>
          <a:prstGeom prst="rect">
            <a:avLst/>
          </a:prstGeom>
        </p:spPr>
      </p:pic>
      <p:sp>
        <p:nvSpPr>
          <p:cNvPr id="6" name="Arrow: Left 5"/>
          <p:cNvSpPr/>
          <p:nvPr/>
        </p:nvSpPr>
        <p:spPr>
          <a:xfrm>
            <a:off x="3173505" y="1618536"/>
            <a:ext cx="811713" cy="2836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p:cNvSpPr/>
          <p:nvPr/>
        </p:nvSpPr>
        <p:spPr>
          <a:xfrm>
            <a:off x="2230581" y="3864780"/>
            <a:ext cx="811713" cy="2836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p:cNvSpPr/>
          <p:nvPr/>
        </p:nvSpPr>
        <p:spPr>
          <a:xfrm>
            <a:off x="4543023" y="3864780"/>
            <a:ext cx="559481" cy="2836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p:cNvSpPr/>
          <p:nvPr/>
        </p:nvSpPr>
        <p:spPr>
          <a:xfrm>
            <a:off x="6277328" y="2403037"/>
            <a:ext cx="559481" cy="2836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7545022" y="1856423"/>
            <a:ext cx="4316776"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7 day or 28 day time frame</a:t>
            </a:r>
          </a:p>
          <a:p>
            <a:r>
              <a:rPr lang="en-US" dirty="0"/>
              <a:t>Shows organic engagements versus paid</a:t>
            </a:r>
          </a:p>
          <a:p>
            <a:r>
              <a:rPr lang="en-US" dirty="0"/>
              <a:t>Change in Page Likes/Followers</a:t>
            </a:r>
          </a:p>
          <a:p>
            <a:r>
              <a:rPr lang="en-US" dirty="0"/>
              <a:t>Reach, Page Views, Post Engagements</a:t>
            </a:r>
          </a:p>
          <a:p>
            <a:r>
              <a:rPr lang="en-US" dirty="0"/>
              <a:t>Video views</a:t>
            </a:r>
          </a:p>
          <a:p>
            <a:endParaRPr lang="en-US" dirty="0"/>
          </a:p>
          <a:p>
            <a:pPr marL="0" indent="0">
              <a:buNone/>
            </a:pPr>
            <a:endParaRPr lang="en-US" dirty="0"/>
          </a:p>
        </p:txBody>
      </p:sp>
      <p:sp>
        <p:nvSpPr>
          <p:cNvPr id="12" name="Arrow: Right 11"/>
          <p:cNvSpPr/>
          <p:nvPr/>
        </p:nvSpPr>
        <p:spPr>
          <a:xfrm>
            <a:off x="5449708" y="1986883"/>
            <a:ext cx="874055" cy="2591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532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59" t="7416" r="1990" b="1176"/>
          <a:stretch/>
        </p:blipFill>
        <p:spPr>
          <a:xfrm>
            <a:off x="0" y="801934"/>
            <a:ext cx="4974289" cy="6056066"/>
          </a:xfrm>
          <a:prstGeom prst="rect">
            <a:avLst/>
          </a:prstGeom>
        </p:spPr>
      </p:pic>
      <p:pic>
        <p:nvPicPr>
          <p:cNvPr id="3" name="Picture 2"/>
          <p:cNvPicPr>
            <a:picLocks noChangeAspect="1"/>
          </p:cNvPicPr>
          <p:nvPr/>
        </p:nvPicPr>
        <p:blipFill rotWithShape="1">
          <a:blip r:embed="rId4"/>
          <a:srcRect l="2191" t="6488" r="6786" b="963"/>
          <a:stretch/>
        </p:blipFill>
        <p:spPr>
          <a:xfrm>
            <a:off x="5582743" y="801934"/>
            <a:ext cx="4651692" cy="6056066"/>
          </a:xfrm>
          <a:prstGeom prst="rect">
            <a:avLst/>
          </a:prstGeom>
        </p:spPr>
      </p:pic>
      <p:sp>
        <p:nvSpPr>
          <p:cNvPr id="4" name="Title 1"/>
          <p:cNvSpPr txBox="1">
            <a:spLocks/>
          </p:cNvSpPr>
          <p:nvPr/>
        </p:nvSpPr>
        <p:spPr>
          <a:xfrm>
            <a:off x="162317" y="98387"/>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Likes &amp; reach</a:t>
            </a:r>
          </a:p>
        </p:txBody>
      </p:sp>
    </p:spTree>
    <p:extLst>
      <p:ext uri="{BB962C8B-B14F-4D97-AF65-F5344CB8AC3E}">
        <p14:creationId xmlns:p14="http://schemas.microsoft.com/office/powerpoint/2010/main" val="506806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2317" y="98387"/>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Posts</a:t>
            </a:r>
          </a:p>
        </p:txBody>
      </p:sp>
      <p:pic>
        <p:nvPicPr>
          <p:cNvPr id="5" name="Picture 4"/>
          <p:cNvPicPr>
            <a:picLocks noChangeAspect="1"/>
          </p:cNvPicPr>
          <p:nvPr/>
        </p:nvPicPr>
        <p:blipFill>
          <a:blip r:embed="rId3"/>
          <a:stretch>
            <a:fillRect/>
          </a:stretch>
        </p:blipFill>
        <p:spPr>
          <a:xfrm>
            <a:off x="0" y="1070875"/>
            <a:ext cx="5199311" cy="5787125"/>
          </a:xfrm>
          <a:prstGeom prst="rect">
            <a:avLst/>
          </a:prstGeom>
        </p:spPr>
      </p:pic>
      <p:pic>
        <p:nvPicPr>
          <p:cNvPr id="6" name="Picture 5"/>
          <p:cNvPicPr>
            <a:picLocks noChangeAspect="1"/>
          </p:cNvPicPr>
          <p:nvPr/>
        </p:nvPicPr>
        <p:blipFill>
          <a:blip r:embed="rId4"/>
          <a:stretch>
            <a:fillRect/>
          </a:stretch>
        </p:blipFill>
        <p:spPr>
          <a:xfrm>
            <a:off x="8042112" y="2308004"/>
            <a:ext cx="4149888" cy="4549996"/>
          </a:xfrm>
          <a:prstGeom prst="rect">
            <a:avLst/>
          </a:prstGeom>
        </p:spPr>
      </p:pic>
      <p:sp>
        <p:nvSpPr>
          <p:cNvPr id="7" name="TextBox 6"/>
          <p:cNvSpPr txBox="1"/>
          <p:nvPr/>
        </p:nvSpPr>
        <p:spPr>
          <a:xfrm>
            <a:off x="5765121" y="1134443"/>
            <a:ext cx="3906981" cy="923330"/>
          </a:xfrm>
          <a:prstGeom prst="rect">
            <a:avLst/>
          </a:prstGeom>
          <a:noFill/>
        </p:spPr>
        <p:txBody>
          <a:bodyPr wrap="square" rtlCol="0">
            <a:spAutoFit/>
          </a:bodyPr>
          <a:lstStyle/>
          <a:p>
            <a:r>
              <a:rPr lang="en-US" dirty="0"/>
              <a:t>Determine when your audience is online and the best days and times to post content.</a:t>
            </a:r>
          </a:p>
        </p:txBody>
      </p:sp>
      <p:sp>
        <p:nvSpPr>
          <p:cNvPr id="8" name="Arrow: Left 7"/>
          <p:cNvSpPr/>
          <p:nvPr/>
        </p:nvSpPr>
        <p:spPr>
          <a:xfrm>
            <a:off x="5080544" y="1286027"/>
            <a:ext cx="684577" cy="5329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a:off x="7021809" y="2660072"/>
            <a:ext cx="860612" cy="5818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282438" y="3746432"/>
            <a:ext cx="2842801" cy="2031325"/>
          </a:xfrm>
          <a:prstGeom prst="rect">
            <a:avLst/>
          </a:prstGeom>
          <a:noFill/>
        </p:spPr>
        <p:txBody>
          <a:bodyPr wrap="square" rtlCol="0">
            <a:spAutoFit/>
          </a:bodyPr>
          <a:lstStyle/>
          <a:p>
            <a:r>
              <a:rPr lang="en-US" dirty="0"/>
              <a:t>Look at the performance of individual posts to better understand how your audience is engaging with your content. </a:t>
            </a:r>
          </a:p>
        </p:txBody>
      </p:sp>
    </p:spTree>
    <p:extLst>
      <p:ext uri="{BB962C8B-B14F-4D97-AF65-F5344CB8AC3E}">
        <p14:creationId xmlns:p14="http://schemas.microsoft.com/office/powerpoint/2010/main" val="2747610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2317" y="98387"/>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People</a:t>
            </a:r>
            <a:br>
              <a:rPr lang="en-US" dirty="0">
                <a:solidFill>
                  <a:schemeClr val="accent1"/>
                </a:solidFill>
              </a:rPr>
            </a:br>
            <a:r>
              <a:rPr lang="en-US" sz="2000" i="1" dirty="0">
                <a:solidFill>
                  <a:schemeClr val="tx1">
                    <a:lumMod val="65000"/>
                    <a:lumOff val="35000"/>
                  </a:schemeClr>
                </a:solidFill>
              </a:rPr>
              <a:t>Fans, Reached, Engaged, etc. </a:t>
            </a:r>
          </a:p>
        </p:txBody>
      </p:sp>
      <p:pic>
        <p:nvPicPr>
          <p:cNvPr id="3" name="Picture 2"/>
          <p:cNvPicPr>
            <a:picLocks noChangeAspect="1"/>
          </p:cNvPicPr>
          <p:nvPr/>
        </p:nvPicPr>
        <p:blipFill>
          <a:blip r:embed="rId3"/>
          <a:stretch>
            <a:fillRect/>
          </a:stretch>
        </p:blipFill>
        <p:spPr>
          <a:xfrm>
            <a:off x="0" y="1892368"/>
            <a:ext cx="6679091" cy="4965632"/>
          </a:xfrm>
          <a:prstGeom prst="rect">
            <a:avLst/>
          </a:prstGeom>
        </p:spPr>
      </p:pic>
      <p:pic>
        <p:nvPicPr>
          <p:cNvPr id="4" name="Picture 3"/>
          <p:cNvPicPr>
            <a:picLocks noChangeAspect="1"/>
          </p:cNvPicPr>
          <p:nvPr/>
        </p:nvPicPr>
        <p:blipFill>
          <a:blip r:embed="rId4"/>
          <a:stretch>
            <a:fillRect/>
          </a:stretch>
        </p:blipFill>
        <p:spPr>
          <a:xfrm>
            <a:off x="6762219" y="1892368"/>
            <a:ext cx="5350160" cy="4965632"/>
          </a:xfrm>
          <a:prstGeom prst="rect">
            <a:avLst/>
          </a:prstGeom>
        </p:spPr>
      </p:pic>
    </p:spTree>
    <p:extLst>
      <p:ext uri="{BB962C8B-B14F-4D97-AF65-F5344CB8AC3E}">
        <p14:creationId xmlns:p14="http://schemas.microsoft.com/office/powerpoint/2010/main" val="2455652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advanced Insights</a:t>
            </a:r>
          </a:p>
        </p:txBody>
      </p:sp>
      <p:pic>
        <p:nvPicPr>
          <p:cNvPr id="4" name="Picture 3"/>
          <p:cNvPicPr>
            <a:picLocks noChangeAspect="1"/>
          </p:cNvPicPr>
          <p:nvPr/>
        </p:nvPicPr>
        <p:blipFill>
          <a:blip r:embed="rId3"/>
          <a:stretch>
            <a:fillRect/>
          </a:stretch>
        </p:blipFill>
        <p:spPr>
          <a:xfrm>
            <a:off x="4826272" y="2792582"/>
            <a:ext cx="6728419" cy="32853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p:cNvSpPr txBox="1"/>
          <p:nvPr/>
        </p:nvSpPr>
        <p:spPr>
          <a:xfrm>
            <a:off x="459644" y="3540244"/>
            <a:ext cx="3872753" cy="1631216"/>
          </a:xfrm>
          <a:prstGeom prst="rect">
            <a:avLst/>
          </a:prstGeom>
          <a:noFill/>
        </p:spPr>
        <p:txBody>
          <a:bodyPr wrap="square" rtlCol="0">
            <a:spAutoFit/>
          </a:bodyPr>
          <a:lstStyle/>
          <a:p>
            <a:r>
              <a:rPr lang="en-US" sz="2000" i="1" dirty="0"/>
              <a:t>There’s more to explore…</a:t>
            </a:r>
          </a:p>
          <a:p>
            <a:endParaRPr lang="en-US" sz="2000" dirty="0"/>
          </a:p>
          <a:p>
            <a:r>
              <a:rPr lang="en-US" sz="2000" dirty="0"/>
              <a:t>And for more in-depth analysis, export the data directly from Facebook. </a:t>
            </a:r>
          </a:p>
        </p:txBody>
      </p:sp>
    </p:spTree>
    <p:extLst>
      <p:ext uri="{BB962C8B-B14F-4D97-AF65-F5344CB8AC3E}">
        <p14:creationId xmlns:p14="http://schemas.microsoft.com/office/powerpoint/2010/main" val="1398375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Twitter analytics</a:t>
            </a:r>
          </a:p>
          <a:p>
            <a:r>
              <a:rPr lang="en-US" sz="2000" i="1" dirty="0">
                <a:solidFill>
                  <a:schemeClr val="tx1">
                    <a:lumMod val="65000"/>
                    <a:lumOff val="35000"/>
                  </a:schemeClr>
                </a:solidFill>
              </a:rPr>
              <a:t>Key metrics to track</a:t>
            </a:r>
            <a:endParaRPr lang="en-US" sz="2000" dirty="0">
              <a:solidFill>
                <a:schemeClr val="accent1"/>
              </a:solidFill>
            </a:endParaRPr>
          </a:p>
        </p:txBody>
      </p:sp>
      <p:pic>
        <p:nvPicPr>
          <p:cNvPr id="3" name="Picture 2"/>
          <p:cNvPicPr>
            <a:picLocks noChangeAspect="1"/>
          </p:cNvPicPr>
          <p:nvPr/>
        </p:nvPicPr>
        <p:blipFill rotWithShape="1">
          <a:blip r:embed="rId3"/>
          <a:srcRect l="1283" r="5348" b="1076"/>
          <a:stretch/>
        </p:blipFill>
        <p:spPr>
          <a:xfrm>
            <a:off x="0" y="1509416"/>
            <a:ext cx="10029061" cy="5348584"/>
          </a:xfrm>
          <a:prstGeom prst="rect">
            <a:avLst/>
          </a:prstGeom>
          <a:ln>
            <a:noFill/>
          </a:ln>
          <a:effectLst>
            <a:outerShdw blurRad="190500" algn="tl" rotWithShape="0">
              <a:srgbClr val="000000">
                <a:alpha val="70000"/>
              </a:srgbClr>
            </a:outerShdw>
          </a:effectLst>
        </p:spPr>
      </p:pic>
      <p:sp>
        <p:nvSpPr>
          <p:cNvPr id="4" name="Arrow: Left 3"/>
          <p:cNvSpPr/>
          <p:nvPr/>
        </p:nvSpPr>
        <p:spPr>
          <a:xfrm>
            <a:off x="8816381" y="3364209"/>
            <a:ext cx="2102631" cy="7432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510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28 day summary</a:t>
            </a:r>
          </a:p>
        </p:txBody>
      </p:sp>
      <p:pic>
        <p:nvPicPr>
          <p:cNvPr id="4" name="Picture 3"/>
          <p:cNvPicPr>
            <a:picLocks noChangeAspect="1"/>
          </p:cNvPicPr>
          <p:nvPr/>
        </p:nvPicPr>
        <p:blipFill>
          <a:blip r:embed="rId3"/>
          <a:stretch>
            <a:fillRect/>
          </a:stretch>
        </p:blipFill>
        <p:spPr>
          <a:xfrm>
            <a:off x="0" y="1811617"/>
            <a:ext cx="12192000" cy="3234765"/>
          </a:xfrm>
          <a:prstGeom prst="rect">
            <a:avLst/>
          </a:prstGeom>
          <a:ln>
            <a:noFill/>
          </a:ln>
          <a:effectLst>
            <a:outerShdw blurRad="190500" algn="tl" rotWithShape="0">
              <a:srgbClr val="000000">
                <a:alpha val="70000"/>
              </a:srgbClr>
            </a:outerShdw>
          </a:effectLst>
        </p:spPr>
      </p:pic>
      <p:sp>
        <p:nvSpPr>
          <p:cNvPr id="3" name="TextBox 2"/>
          <p:cNvSpPr txBox="1"/>
          <p:nvPr/>
        </p:nvSpPr>
        <p:spPr>
          <a:xfrm>
            <a:off x="83127" y="6391020"/>
            <a:ext cx="6252033" cy="369332"/>
          </a:xfrm>
          <a:prstGeom prst="rect">
            <a:avLst/>
          </a:prstGeom>
          <a:noFill/>
        </p:spPr>
        <p:txBody>
          <a:bodyPr wrap="none" rtlCol="0">
            <a:spAutoFit/>
          </a:bodyPr>
          <a:lstStyle/>
          <a:p>
            <a:r>
              <a:rPr lang="en-US" dirty="0"/>
              <a:t>Your home page starts out with a high-level overview. </a:t>
            </a:r>
          </a:p>
        </p:txBody>
      </p:sp>
    </p:spTree>
    <p:extLst>
      <p:ext uri="{BB962C8B-B14F-4D97-AF65-F5344CB8AC3E}">
        <p14:creationId xmlns:p14="http://schemas.microsoft.com/office/powerpoint/2010/main" val="41482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68616" y="917865"/>
            <a:ext cx="7170122" cy="5940135"/>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Monthly summary</a:t>
            </a:r>
          </a:p>
        </p:txBody>
      </p:sp>
      <p:sp>
        <p:nvSpPr>
          <p:cNvPr id="4" name="TextBox 3"/>
          <p:cNvSpPr txBox="1"/>
          <p:nvPr/>
        </p:nvSpPr>
        <p:spPr>
          <a:xfrm>
            <a:off x="235664" y="2537827"/>
            <a:ext cx="2718750" cy="1200329"/>
          </a:xfrm>
          <a:prstGeom prst="rect">
            <a:avLst/>
          </a:prstGeom>
          <a:noFill/>
        </p:spPr>
        <p:txBody>
          <a:bodyPr wrap="square" rtlCol="0">
            <a:spAutoFit/>
          </a:bodyPr>
          <a:lstStyle/>
          <a:p>
            <a:r>
              <a:rPr lang="en-US" dirty="0"/>
              <a:t>Useful for keeping track of impressions and activity over time. </a:t>
            </a:r>
          </a:p>
          <a:p>
            <a:endParaRPr lang="en-US" dirty="0"/>
          </a:p>
        </p:txBody>
      </p:sp>
    </p:spTree>
    <p:extLst>
      <p:ext uri="{BB962C8B-B14F-4D97-AF65-F5344CB8AC3E}">
        <p14:creationId xmlns:p14="http://schemas.microsoft.com/office/powerpoint/2010/main" val="426875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UTM Codes</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A Guide to creating your own</a:t>
            </a:r>
          </a:p>
        </p:txBody>
      </p:sp>
    </p:spTree>
    <p:extLst>
      <p:ext uri="{BB962C8B-B14F-4D97-AF65-F5344CB8AC3E}">
        <p14:creationId xmlns:p14="http://schemas.microsoft.com/office/powerpoint/2010/main" val="809567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4714" y="18691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Tweet activity</a:t>
            </a:r>
            <a:endParaRPr lang="en-US" sz="2000" dirty="0">
              <a:solidFill>
                <a:schemeClr val="accent1"/>
              </a:solidFill>
            </a:endParaRPr>
          </a:p>
          <a:p>
            <a:endParaRPr lang="en-US" dirty="0">
              <a:solidFill>
                <a:schemeClr val="accent1"/>
              </a:solidFill>
            </a:endParaRPr>
          </a:p>
        </p:txBody>
      </p:sp>
      <p:pic>
        <p:nvPicPr>
          <p:cNvPr id="4" name="Picture 3"/>
          <p:cNvPicPr>
            <a:picLocks noChangeAspect="1"/>
          </p:cNvPicPr>
          <p:nvPr/>
        </p:nvPicPr>
        <p:blipFill>
          <a:blip r:embed="rId2"/>
          <a:stretch>
            <a:fillRect/>
          </a:stretch>
        </p:blipFill>
        <p:spPr>
          <a:xfrm>
            <a:off x="4831533" y="0"/>
            <a:ext cx="7360467" cy="6858000"/>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254714" y="2218271"/>
            <a:ext cx="4316776" cy="34163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dirty="0"/>
              <a:t>Review this tab to better understand the performance of your content. </a:t>
            </a:r>
          </a:p>
          <a:p>
            <a:r>
              <a:rPr lang="en-US" dirty="0"/>
              <a:t>Impressions</a:t>
            </a:r>
          </a:p>
          <a:p>
            <a:r>
              <a:rPr lang="en-US" dirty="0"/>
              <a:t>Engagements</a:t>
            </a:r>
          </a:p>
          <a:p>
            <a:r>
              <a:rPr lang="en-US" dirty="0"/>
              <a:t>Engagement rate</a:t>
            </a:r>
          </a:p>
          <a:p>
            <a:r>
              <a:rPr lang="en-US" dirty="0"/>
              <a:t>Tends over time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99740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4714" y="18691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Demographics of followers</a:t>
            </a:r>
            <a:endParaRPr lang="en-US" sz="2000" dirty="0">
              <a:solidFill>
                <a:schemeClr val="accent1"/>
              </a:solidFill>
            </a:endParaRPr>
          </a:p>
          <a:p>
            <a:endParaRPr lang="en-US" dirty="0">
              <a:solidFill>
                <a:schemeClr val="accent1"/>
              </a:solidFill>
            </a:endParaRPr>
          </a:p>
        </p:txBody>
      </p:sp>
      <p:pic>
        <p:nvPicPr>
          <p:cNvPr id="2" name="Picture 1"/>
          <p:cNvPicPr>
            <a:picLocks noChangeAspect="1"/>
          </p:cNvPicPr>
          <p:nvPr/>
        </p:nvPicPr>
        <p:blipFill rotWithShape="1">
          <a:blip r:embed="rId3"/>
          <a:srcRect t="741" b="1396"/>
          <a:stretch/>
        </p:blipFill>
        <p:spPr>
          <a:xfrm>
            <a:off x="336550" y="1048742"/>
            <a:ext cx="4998361" cy="580925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6340564" y="1244600"/>
            <a:ext cx="5851436" cy="5613400"/>
          </a:xfrm>
          <a:prstGeom prst="rect">
            <a:avLst/>
          </a:prstGeom>
          <a:ln>
            <a:noFill/>
          </a:ln>
          <a:effectLst>
            <a:outerShdw blurRad="190500" algn="tl" rotWithShape="0">
              <a:srgbClr val="000000">
                <a:alpha val="70000"/>
              </a:srgbClr>
            </a:outerShdw>
          </a:effectLst>
        </p:spPr>
      </p:pic>
      <p:sp>
        <p:nvSpPr>
          <p:cNvPr id="4" name="Arrow: Left 3"/>
          <p:cNvSpPr/>
          <p:nvPr/>
        </p:nvSpPr>
        <p:spPr>
          <a:xfrm>
            <a:off x="1242019" y="1564749"/>
            <a:ext cx="508543" cy="4449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p:cNvSpPr/>
          <p:nvPr/>
        </p:nvSpPr>
        <p:spPr>
          <a:xfrm>
            <a:off x="1535410" y="2164590"/>
            <a:ext cx="308060" cy="3667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33113" y="2281946"/>
            <a:ext cx="572960" cy="498764"/>
          </a:xfrm>
          <a:prstGeom prst="ellipse">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Arrow: Left 8"/>
          <p:cNvSpPr/>
          <p:nvPr/>
        </p:nvSpPr>
        <p:spPr>
          <a:xfrm>
            <a:off x="2762759" y="2347959"/>
            <a:ext cx="787265" cy="3406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a:off x="8038897" y="1048742"/>
            <a:ext cx="723696" cy="471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7990813" y="4677818"/>
            <a:ext cx="723696" cy="471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290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4714" y="18691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Demographics of organic audience</a:t>
            </a:r>
            <a:endParaRPr lang="en-US" sz="2000" dirty="0">
              <a:solidFill>
                <a:schemeClr val="accent1"/>
              </a:solidFill>
            </a:endParaRPr>
          </a:p>
          <a:p>
            <a:endParaRPr lang="en-US" dirty="0">
              <a:solidFill>
                <a:schemeClr val="accent1"/>
              </a:solidFill>
            </a:endParaRPr>
          </a:p>
        </p:txBody>
      </p:sp>
      <p:pic>
        <p:nvPicPr>
          <p:cNvPr id="4" name="Picture 3"/>
          <p:cNvPicPr>
            <a:picLocks noChangeAspect="1"/>
          </p:cNvPicPr>
          <p:nvPr/>
        </p:nvPicPr>
        <p:blipFill>
          <a:blip r:embed="rId3"/>
          <a:stretch>
            <a:fillRect/>
          </a:stretch>
        </p:blipFill>
        <p:spPr>
          <a:xfrm>
            <a:off x="2672478" y="1137401"/>
            <a:ext cx="7660163" cy="5710819"/>
          </a:xfrm>
          <a:prstGeom prst="rect">
            <a:avLst/>
          </a:prstGeom>
          <a:ln>
            <a:noFill/>
          </a:ln>
          <a:effectLst>
            <a:outerShdw blurRad="190500" algn="tl" rotWithShape="0">
              <a:srgbClr val="000000">
                <a:alpha val="70000"/>
              </a:srgbClr>
            </a:outerShdw>
          </a:effectLst>
        </p:spPr>
      </p:pic>
      <p:sp>
        <p:nvSpPr>
          <p:cNvPr id="2" name="Arrow: Right 1"/>
          <p:cNvSpPr/>
          <p:nvPr/>
        </p:nvSpPr>
        <p:spPr>
          <a:xfrm>
            <a:off x="1154002" y="2400911"/>
            <a:ext cx="1305587" cy="870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6695" y="3921651"/>
            <a:ext cx="2567166" cy="2031325"/>
          </a:xfrm>
          <a:prstGeom prst="rect">
            <a:avLst/>
          </a:prstGeom>
          <a:noFill/>
        </p:spPr>
        <p:txBody>
          <a:bodyPr wrap="square" rtlCol="0">
            <a:spAutoFit/>
          </a:bodyPr>
          <a:lstStyle/>
          <a:p>
            <a:r>
              <a:rPr lang="en-US" dirty="0"/>
              <a:t>Your organic audience are the accounts who see your content, maybe even interact with it, but do not actually follow your profile. </a:t>
            </a:r>
          </a:p>
        </p:txBody>
      </p:sp>
    </p:spTree>
    <p:extLst>
      <p:ext uri="{BB962C8B-B14F-4D97-AF65-F5344CB8AC3E}">
        <p14:creationId xmlns:p14="http://schemas.microsoft.com/office/powerpoint/2010/main" val="382624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Instagram</a:t>
            </a:r>
          </a:p>
          <a:p>
            <a:r>
              <a:rPr lang="en-US" sz="2000" i="1" dirty="0">
                <a:solidFill>
                  <a:schemeClr val="tx1">
                    <a:lumMod val="65000"/>
                    <a:lumOff val="35000"/>
                  </a:schemeClr>
                </a:solidFill>
              </a:rPr>
              <a:t>The highlights</a:t>
            </a:r>
            <a:endParaRPr lang="en-US" sz="2000" dirty="0">
              <a:solidFill>
                <a:schemeClr val="accent1"/>
              </a:solidFill>
            </a:endParaRPr>
          </a:p>
        </p:txBody>
      </p:sp>
      <p:pic>
        <p:nvPicPr>
          <p:cNvPr id="5" name="Picture 4"/>
          <p:cNvPicPr>
            <a:picLocks noChangeAspect="1"/>
          </p:cNvPicPr>
          <p:nvPr/>
        </p:nvPicPr>
        <p:blipFill rotWithShape="1">
          <a:blip r:embed="rId3"/>
          <a:srcRect t="2496"/>
          <a:stretch/>
        </p:blipFill>
        <p:spPr>
          <a:xfrm>
            <a:off x="6474148" y="0"/>
            <a:ext cx="3946686" cy="6841235"/>
          </a:xfrm>
          <a:prstGeom prst="rect">
            <a:avLst/>
          </a:prstGeom>
          <a:ln>
            <a:noFill/>
          </a:ln>
          <a:effectLst>
            <a:outerShdw blurRad="190500" algn="tl" rotWithShape="0">
              <a:srgbClr val="000000">
                <a:alpha val="70000"/>
              </a:srgbClr>
            </a:outerShdw>
          </a:effectLst>
        </p:spPr>
      </p:pic>
      <p:sp>
        <p:nvSpPr>
          <p:cNvPr id="6" name="Arrow: Left 5"/>
          <p:cNvSpPr/>
          <p:nvPr/>
        </p:nvSpPr>
        <p:spPr>
          <a:xfrm rot="10800000">
            <a:off x="9075542" y="0"/>
            <a:ext cx="528918" cy="557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235664" y="1638095"/>
            <a:ext cx="5427722" cy="380577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000" dirty="0"/>
              <a:t>A picture is worth a thousand words, but only if your followers actually see it. </a:t>
            </a:r>
          </a:p>
          <a:p>
            <a:r>
              <a:rPr lang="en-US" sz="2000" dirty="0"/>
              <a:t>Check your profile’s insights regularly to determine the best hours and days to post, as well as gain general insights into your audience. </a:t>
            </a:r>
          </a:p>
          <a:p>
            <a:r>
              <a:rPr lang="en-US" sz="2000" dirty="0"/>
              <a:t>Switch your Instagram account to a “Business profile” and link it to your Facebook page. </a:t>
            </a:r>
          </a:p>
          <a:p>
            <a:pPr lvl="1"/>
            <a:r>
              <a:rPr lang="en-US" sz="1800" dirty="0"/>
              <a:t>Adds a contact button, address, and category to your profile as well as in-app analytics. </a:t>
            </a:r>
          </a:p>
          <a:p>
            <a:r>
              <a:rPr lang="en-US" sz="2000" dirty="0"/>
              <a:t>You need to have at least 100 followers.</a:t>
            </a:r>
          </a:p>
          <a:p>
            <a:endParaRPr lang="en-US" dirty="0"/>
          </a:p>
          <a:p>
            <a:pPr marL="0" indent="0">
              <a:buNone/>
            </a:pPr>
            <a:endParaRPr lang="en-US" dirty="0"/>
          </a:p>
        </p:txBody>
      </p:sp>
    </p:spTree>
    <p:extLst>
      <p:ext uri="{BB962C8B-B14F-4D97-AF65-F5344CB8AC3E}">
        <p14:creationId xmlns:p14="http://schemas.microsoft.com/office/powerpoint/2010/main" val="2186130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Top bar</a:t>
            </a:r>
            <a:br>
              <a:rPr lang="en-US" dirty="0">
                <a:solidFill>
                  <a:schemeClr val="accent1"/>
                </a:solidFill>
              </a:rPr>
            </a:br>
            <a:r>
              <a:rPr lang="en-US" sz="2000" i="1" dirty="0">
                <a:solidFill>
                  <a:schemeClr val="tx1">
                    <a:lumMod val="65000"/>
                    <a:lumOff val="35000"/>
                  </a:schemeClr>
                </a:solidFill>
              </a:rPr>
              <a:t>Restricted to 7 days</a:t>
            </a:r>
          </a:p>
        </p:txBody>
      </p:sp>
      <p:pic>
        <p:nvPicPr>
          <p:cNvPr id="3" name="Picture 2"/>
          <p:cNvPicPr>
            <a:picLocks noChangeAspect="1"/>
          </p:cNvPicPr>
          <p:nvPr/>
        </p:nvPicPr>
        <p:blipFill rotWithShape="1">
          <a:blip r:embed="rId3"/>
          <a:srcRect t="3003" b="38325"/>
          <a:stretch/>
        </p:blipFill>
        <p:spPr>
          <a:xfrm>
            <a:off x="83127" y="3329982"/>
            <a:ext cx="2329915" cy="243025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srcRect t="3003" b="38610"/>
          <a:stretch/>
        </p:blipFill>
        <p:spPr>
          <a:xfrm>
            <a:off x="2491535" y="3329982"/>
            <a:ext cx="2341297" cy="243025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5"/>
          <a:srcRect t="3003" b="38681"/>
          <a:stretch/>
        </p:blipFill>
        <p:spPr>
          <a:xfrm>
            <a:off x="4912614" y="3323877"/>
            <a:ext cx="2343376" cy="2429439"/>
          </a:xfrm>
          <a:prstGeom prst="rect">
            <a:avLst/>
          </a:prstGeom>
          <a:ln>
            <a:noFill/>
          </a:ln>
          <a:effectLst>
            <a:outerShdw blurRad="190500" algn="tl" rotWithShape="0">
              <a:srgbClr val="000000">
                <a:alpha val="70000"/>
              </a:srgbClr>
            </a:outerShdw>
          </a:effectLst>
        </p:spPr>
      </p:pic>
      <p:sp>
        <p:nvSpPr>
          <p:cNvPr id="6" name="Arrow: Right 5"/>
          <p:cNvSpPr/>
          <p:nvPr/>
        </p:nvSpPr>
        <p:spPr>
          <a:xfrm>
            <a:off x="141805" y="3806740"/>
            <a:ext cx="577001" cy="415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a:off x="2548495" y="3806740"/>
            <a:ext cx="656979" cy="415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p:cNvSpPr/>
          <p:nvPr/>
        </p:nvSpPr>
        <p:spPr>
          <a:xfrm>
            <a:off x="4984528" y="3806740"/>
            <a:ext cx="646241" cy="415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6"/>
          <a:srcRect t="3003" b="38396"/>
          <a:stretch/>
        </p:blipFill>
        <p:spPr>
          <a:xfrm>
            <a:off x="7329863" y="3328469"/>
            <a:ext cx="2327563" cy="2424847"/>
          </a:xfrm>
          <a:prstGeom prst="rect">
            <a:avLst/>
          </a:prstGeom>
          <a:ln>
            <a:noFill/>
          </a:ln>
          <a:effectLst>
            <a:outerShdw blurRad="190500" algn="tl" rotWithShape="0">
              <a:srgbClr val="000000">
                <a:alpha val="70000"/>
              </a:srgbClr>
            </a:outerShdw>
          </a:effectLst>
        </p:spPr>
      </p:pic>
      <p:sp>
        <p:nvSpPr>
          <p:cNvPr id="10" name="Arrow: Right 9"/>
          <p:cNvSpPr/>
          <p:nvPr/>
        </p:nvSpPr>
        <p:spPr>
          <a:xfrm>
            <a:off x="7410799" y="3806740"/>
            <a:ext cx="646241" cy="415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7"/>
          <a:srcRect t="2995" b="38467"/>
          <a:stretch/>
        </p:blipFill>
        <p:spPr>
          <a:xfrm>
            <a:off x="9751276" y="3323877"/>
            <a:ext cx="2346272" cy="2441723"/>
          </a:xfrm>
          <a:prstGeom prst="rect">
            <a:avLst/>
          </a:prstGeom>
          <a:ln>
            <a:noFill/>
          </a:ln>
          <a:effectLst>
            <a:outerShdw blurRad="190500" algn="tl" rotWithShape="0">
              <a:srgbClr val="000000">
                <a:alpha val="70000"/>
              </a:srgbClr>
            </a:outerShdw>
          </a:effectLst>
        </p:spPr>
      </p:pic>
      <p:sp>
        <p:nvSpPr>
          <p:cNvPr id="12" name="Arrow: Right 11"/>
          <p:cNvSpPr/>
          <p:nvPr/>
        </p:nvSpPr>
        <p:spPr>
          <a:xfrm>
            <a:off x="9855431" y="3806740"/>
            <a:ext cx="646241" cy="415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847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Top posts</a:t>
            </a:r>
            <a:br>
              <a:rPr lang="en-US" dirty="0">
                <a:solidFill>
                  <a:schemeClr val="accent1"/>
                </a:solidFill>
              </a:rPr>
            </a:br>
            <a:r>
              <a:rPr lang="en-US" sz="2000" i="1" dirty="0">
                <a:solidFill>
                  <a:schemeClr val="tx1">
                    <a:lumMod val="65000"/>
                    <a:lumOff val="35000"/>
                  </a:schemeClr>
                </a:solidFill>
              </a:rPr>
              <a:t>Impressions, reach, and total engagements</a:t>
            </a:r>
          </a:p>
        </p:txBody>
      </p:sp>
      <p:pic>
        <p:nvPicPr>
          <p:cNvPr id="3" name="Picture 2"/>
          <p:cNvPicPr>
            <a:picLocks noChangeAspect="1"/>
          </p:cNvPicPr>
          <p:nvPr/>
        </p:nvPicPr>
        <p:blipFill rotWithShape="1">
          <a:blip r:embed="rId3"/>
          <a:srcRect l="-1" t="8913" r="16" b="38610"/>
          <a:stretch/>
        </p:blipFill>
        <p:spPr>
          <a:xfrm>
            <a:off x="123290" y="3212623"/>
            <a:ext cx="3857040" cy="3598923"/>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srcRect t="8627" b="5526"/>
          <a:stretch/>
        </p:blipFill>
        <p:spPr>
          <a:xfrm>
            <a:off x="8518102" y="1309495"/>
            <a:ext cx="3582724" cy="546782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5"/>
          <a:srcRect t="3003" b="64065"/>
          <a:stretch/>
        </p:blipFill>
        <p:spPr>
          <a:xfrm>
            <a:off x="4339964" y="3212623"/>
            <a:ext cx="3857625" cy="2258517"/>
          </a:xfrm>
          <a:prstGeom prst="rect">
            <a:avLst/>
          </a:prstGeom>
          <a:ln>
            <a:noFill/>
          </a:ln>
          <a:effectLst>
            <a:outerShdw blurRad="190500" algn="tl" rotWithShape="0">
              <a:srgbClr val="000000">
                <a:alpha val="70000"/>
              </a:srgbClr>
            </a:outerShdw>
          </a:effectLst>
        </p:spPr>
      </p:pic>
      <p:sp>
        <p:nvSpPr>
          <p:cNvPr id="7" name="Oval 6"/>
          <p:cNvSpPr/>
          <p:nvPr/>
        </p:nvSpPr>
        <p:spPr>
          <a:xfrm>
            <a:off x="4166144" y="3960770"/>
            <a:ext cx="1525630" cy="170655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Arrow: Right 7"/>
          <p:cNvSpPr/>
          <p:nvPr/>
        </p:nvSpPr>
        <p:spPr>
          <a:xfrm>
            <a:off x="7100047" y="5667324"/>
            <a:ext cx="1721224" cy="7334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a:off x="2210206" y="4875171"/>
            <a:ext cx="782375" cy="342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901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Demographic data</a:t>
            </a:r>
            <a:br>
              <a:rPr lang="en-US" dirty="0">
                <a:solidFill>
                  <a:schemeClr val="accent1"/>
                </a:solidFill>
              </a:rPr>
            </a:br>
            <a:r>
              <a:rPr lang="en-US" sz="2000" i="1" dirty="0">
                <a:solidFill>
                  <a:schemeClr val="tx1">
                    <a:lumMod val="65000"/>
                    <a:lumOff val="35000"/>
                  </a:schemeClr>
                </a:solidFill>
              </a:rPr>
              <a:t>Gender, age, and location</a:t>
            </a:r>
          </a:p>
        </p:txBody>
      </p:sp>
      <p:pic>
        <p:nvPicPr>
          <p:cNvPr id="3" name="Picture 2"/>
          <p:cNvPicPr>
            <a:picLocks noChangeAspect="1"/>
          </p:cNvPicPr>
          <p:nvPr/>
        </p:nvPicPr>
        <p:blipFill rotWithShape="1">
          <a:blip r:embed="rId3"/>
          <a:srcRect t="3003" b="38965"/>
          <a:stretch/>
        </p:blipFill>
        <p:spPr>
          <a:xfrm>
            <a:off x="216464" y="2806023"/>
            <a:ext cx="3857625" cy="397974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srcRect t="3003" b="4813"/>
          <a:stretch/>
        </p:blipFill>
        <p:spPr>
          <a:xfrm>
            <a:off x="4348111" y="1185787"/>
            <a:ext cx="3426833" cy="5615981"/>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5"/>
          <a:srcRect t="26809" b="36685"/>
          <a:stretch/>
        </p:blipFill>
        <p:spPr>
          <a:xfrm>
            <a:off x="8029766" y="1628316"/>
            <a:ext cx="3857625" cy="2503598"/>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6"/>
          <a:srcRect t="22460" b="41461"/>
          <a:stretch/>
        </p:blipFill>
        <p:spPr>
          <a:xfrm>
            <a:off x="8029766" y="4327508"/>
            <a:ext cx="3857625" cy="2474260"/>
          </a:xfrm>
          <a:prstGeom prst="rect">
            <a:avLst/>
          </a:prstGeom>
          <a:ln>
            <a:noFill/>
          </a:ln>
          <a:effectLst>
            <a:outerShdw blurRad="190500" algn="tl" rotWithShape="0">
              <a:srgbClr val="000000">
                <a:alpha val="70000"/>
              </a:srgbClr>
            </a:outerShdw>
          </a:effectLst>
        </p:spPr>
      </p:pic>
      <p:sp>
        <p:nvSpPr>
          <p:cNvPr id="8" name="Arrow: Right 7"/>
          <p:cNvSpPr/>
          <p:nvPr/>
        </p:nvSpPr>
        <p:spPr>
          <a:xfrm>
            <a:off x="2219986" y="4865391"/>
            <a:ext cx="782375" cy="342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p:cNvSpPr/>
          <p:nvPr/>
        </p:nvSpPr>
        <p:spPr>
          <a:xfrm>
            <a:off x="5095213" y="2545752"/>
            <a:ext cx="733476" cy="3373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p:cNvSpPr/>
          <p:nvPr/>
        </p:nvSpPr>
        <p:spPr>
          <a:xfrm>
            <a:off x="5344135" y="4795893"/>
            <a:ext cx="733476" cy="3373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9614238" y="1682921"/>
            <a:ext cx="782375" cy="342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p:cNvSpPr/>
          <p:nvPr/>
        </p:nvSpPr>
        <p:spPr>
          <a:xfrm>
            <a:off x="11148834" y="3740727"/>
            <a:ext cx="464535" cy="679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2102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5664" y="205963"/>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Determine best post times</a:t>
            </a:r>
            <a:br>
              <a:rPr lang="en-US" dirty="0">
                <a:solidFill>
                  <a:schemeClr val="accent1"/>
                </a:solidFill>
              </a:rPr>
            </a:br>
            <a:r>
              <a:rPr lang="en-US" sz="2000" i="1" dirty="0">
                <a:solidFill>
                  <a:schemeClr val="tx1">
                    <a:lumMod val="65000"/>
                    <a:lumOff val="35000"/>
                  </a:schemeClr>
                </a:solidFill>
              </a:rPr>
              <a:t>By hour and day</a:t>
            </a:r>
          </a:p>
        </p:txBody>
      </p:sp>
      <p:pic>
        <p:nvPicPr>
          <p:cNvPr id="3" name="Picture 2"/>
          <p:cNvPicPr>
            <a:picLocks noChangeAspect="1"/>
          </p:cNvPicPr>
          <p:nvPr/>
        </p:nvPicPr>
        <p:blipFill rotWithShape="1">
          <a:blip r:embed="rId3"/>
          <a:srcRect t="28520" b="40178"/>
          <a:stretch/>
        </p:blipFill>
        <p:spPr>
          <a:xfrm>
            <a:off x="235665" y="2929014"/>
            <a:ext cx="5140572" cy="2860556"/>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srcRect t="28663" b="40249"/>
          <a:stretch/>
        </p:blipFill>
        <p:spPr>
          <a:xfrm>
            <a:off x="6118233" y="2929014"/>
            <a:ext cx="5175941" cy="2860556"/>
          </a:xfrm>
          <a:prstGeom prst="rect">
            <a:avLst/>
          </a:prstGeom>
          <a:ln>
            <a:noFill/>
          </a:ln>
          <a:effectLst>
            <a:outerShdw blurRad="190500" algn="tl" rotWithShape="0">
              <a:srgbClr val="000000">
                <a:alpha val="70000"/>
              </a:srgbClr>
            </a:outerShdw>
          </a:effectLst>
        </p:spPr>
      </p:pic>
      <p:sp>
        <p:nvSpPr>
          <p:cNvPr id="5" name="Arrow: Down 4"/>
          <p:cNvSpPr/>
          <p:nvPr/>
        </p:nvSpPr>
        <p:spPr>
          <a:xfrm>
            <a:off x="3926541" y="2185758"/>
            <a:ext cx="474314" cy="8019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p:cNvSpPr/>
          <p:nvPr/>
        </p:nvSpPr>
        <p:spPr>
          <a:xfrm>
            <a:off x="10582428" y="2166199"/>
            <a:ext cx="474314" cy="8019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10905" y="3579363"/>
            <a:ext cx="564776" cy="49387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Oval 7"/>
          <p:cNvSpPr/>
          <p:nvPr/>
        </p:nvSpPr>
        <p:spPr>
          <a:xfrm>
            <a:off x="1536225" y="3579363"/>
            <a:ext cx="564776" cy="49387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extBox 8"/>
          <p:cNvSpPr txBox="1"/>
          <p:nvPr/>
        </p:nvSpPr>
        <p:spPr>
          <a:xfrm>
            <a:off x="122246" y="6255253"/>
            <a:ext cx="11001730" cy="369332"/>
          </a:xfrm>
          <a:prstGeom prst="rect">
            <a:avLst/>
          </a:prstGeom>
          <a:noFill/>
        </p:spPr>
        <p:txBody>
          <a:bodyPr wrap="none" rtlCol="0">
            <a:spAutoFit/>
          </a:bodyPr>
          <a:lstStyle/>
          <a:p>
            <a:r>
              <a:rPr lang="en-US" dirty="0"/>
              <a:t>The lighter shade of blue indicates less traffic. The darker the shade, the higher amount of traffic. </a:t>
            </a:r>
          </a:p>
        </p:txBody>
      </p:sp>
    </p:spTree>
    <p:extLst>
      <p:ext uri="{BB962C8B-B14F-4D97-AF65-F5344CB8AC3E}">
        <p14:creationId xmlns:p14="http://schemas.microsoft.com/office/powerpoint/2010/main" val="36003466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Facebook Ads/Business Manager</a:t>
            </a:r>
          </a:p>
        </p:txBody>
      </p:sp>
      <p:sp>
        <p:nvSpPr>
          <p:cNvPr id="4" name="Text Placeholder 3"/>
          <p:cNvSpPr>
            <a:spLocks noGrp="1"/>
          </p:cNvSpPr>
          <p:nvPr>
            <p:ph type="body" sz="half" idx="2"/>
          </p:nvPr>
        </p:nvSpPr>
        <p:spPr/>
        <p:txBody>
          <a:bodyPr>
            <a:normAutofit/>
          </a:bodyPr>
          <a:lstStyle/>
          <a:p>
            <a:r>
              <a:rPr lang="en-US" sz="1800" dirty="0"/>
              <a:t>How to get started and team features</a:t>
            </a:r>
          </a:p>
        </p:txBody>
      </p:sp>
      <p:pic>
        <p:nvPicPr>
          <p:cNvPr id="9" name="Picture Placeholder 8"/>
          <p:cNvPicPr>
            <a:picLocks noGrp="1" noChangeAspect="1"/>
          </p:cNvPicPr>
          <p:nvPr>
            <p:ph type="pic" idx="1"/>
          </p:nvPr>
        </p:nvPicPr>
        <p:blipFill>
          <a:blip r:embed="rId3"/>
          <a:srcRect t="4687" b="4687"/>
          <a:stretch>
            <a:fillRect/>
          </a:stretch>
        </p:blipFill>
        <p:spPr/>
      </p:pic>
      <p:pic>
        <p:nvPicPr>
          <p:cNvPr id="10" name="Picture 9"/>
          <p:cNvPicPr>
            <a:picLocks noChangeAspect="1"/>
          </p:cNvPicPr>
          <p:nvPr/>
        </p:nvPicPr>
        <p:blipFill>
          <a:blip r:embed="rId4"/>
          <a:stretch>
            <a:fillRect/>
          </a:stretch>
        </p:blipFill>
        <p:spPr>
          <a:xfrm>
            <a:off x="4774827" y="0"/>
            <a:ext cx="1297947" cy="1297947"/>
          </a:xfrm>
          <a:prstGeom prst="rect">
            <a:avLst/>
          </a:prstGeom>
        </p:spPr>
      </p:pic>
    </p:spTree>
    <p:extLst>
      <p:ext uri="{BB962C8B-B14F-4D97-AF65-F5344CB8AC3E}">
        <p14:creationId xmlns:p14="http://schemas.microsoft.com/office/powerpoint/2010/main" val="252038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Ads Manager basics</a:t>
            </a:r>
          </a:p>
        </p:txBody>
      </p:sp>
      <p:sp>
        <p:nvSpPr>
          <p:cNvPr id="3" name="TextBox 2"/>
          <p:cNvSpPr txBox="1"/>
          <p:nvPr/>
        </p:nvSpPr>
        <p:spPr>
          <a:xfrm>
            <a:off x="410076" y="6004722"/>
            <a:ext cx="8670355" cy="646331"/>
          </a:xfrm>
          <a:prstGeom prst="rect">
            <a:avLst/>
          </a:prstGeom>
          <a:noFill/>
        </p:spPr>
        <p:txBody>
          <a:bodyPr wrap="square" rtlCol="0">
            <a:spAutoFit/>
          </a:bodyPr>
          <a:lstStyle/>
          <a:p>
            <a:r>
              <a:rPr lang="en-US" dirty="0"/>
              <a:t>Content is taken from the Facebook business help section that can be found here: </a:t>
            </a:r>
            <a:r>
              <a:rPr lang="en-US" b="1" dirty="0">
                <a:solidFill>
                  <a:schemeClr val="accent1"/>
                </a:solidFill>
              </a:rPr>
              <a:t>bit.ly/FBman4Min</a:t>
            </a:r>
          </a:p>
        </p:txBody>
      </p:sp>
      <p:sp>
        <p:nvSpPr>
          <p:cNvPr id="4" name="Content Placeholder 2"/>
          <p:cNvSpPr txBox="1">
            <a:spLocks/>
          </p:cNvSpPr>
          <p:nvPr/>
        </p:nvSpPr>
        <p:spPr>
          <a:xfrm>
            <a:off x="410076" y="2762759"/>
            <a:ext cx="7834193" cy="355491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Create ads: </a:t>
            </a:r>
            <a:r>
              <a:rPr lang="en-US" dirty="0"/>
              <a:t>design ads that appear on the Facebook family of apps and services (including Instagram and Audience Network).</a:t>
            </a:r>
          </a:p>
          <a:p>
            <a:r>
              <a:rPr lang="en-US" b="1" dirty="0"/>
              <a:t>Manage ads: </a:t>
            </a:r>
            <a:r>
              <a:rPr lang="en-US" dirty="0"/>
              <a:t>edit your ads and update your images, audience, budget or schedule.</a:t>
            </a:r>
          </a:p>
          <a:p>
            <a:r>
              <a:rPr lang="en-US" b="1" dirty="0"/>
              <a:t>Measure results: </a:t>
            </a:r>
            <a:r>
              <a:rPr lang="en-US" dirty="0"/>
              <a:t>view up-to-date data on the performance of your ads and schedule reports. </a:t>
            </a:r>
          </a:p>
          <a:p>
            <a:r>
              <a:rPr lang="en-US" b="1" dirty="0"/>
              <a:t>FREE</a:t>
            </a:r>
            <a:r>
              <a:rPr lang="en-US" dirty="0"/>
              <a:t> to use.</a:t>
            </a:r>
          </a:p>
          <a:p>
            <a:r>
              <a:rPr lang="en-US" b="1" dirty="0"/>
              <a:t>Mobile app </a:t>
            </a:r>
            <a:r>
              <a:rPr lang="en-US" dirty="0"/>
              <a:t>for working on the </a:t>
            </a:r>
            <a:r>
              <a:rPr lang="en-US" i="1" dirty="0"/>
              <a:t>go! </a:t>
            </a:r>
            <a:endParaRPr lang="en-US" dirty="0"/>
          </a:p>
          <a:p>
            <a:endParaRPr lang="en-US" dirty="0"/>
          </a:p>
        </p:txBody>
      </p:sp>
      <p:pic>
        <p:nvPicPr>
          <p:cNvPr id="5" name="Picture 4"/>
          <p:cNvPicPr>
            <a:picLocks noChangeAspect="1"/>
          </p:cNvPicPr>
          <p:nvPr/>
        </p:nvPicPr>
        <p:blipFill>
          <a:blip r:embed="rId3"/>
          <a:stretch>
            <a:fillRect/>
          </a:stretch>
        </p:blipFill>
        <p:spPr>
          <a:xfrm>
            <a:off x="8342066" y="2993052"/>
            <a:ext cx="3256162" cy="3256162"/>
          </a:xfrm>
          <a:prstGeom prst="rect">
            <a:avLst/>
          </a:prstGeom>
        </p:spPr>
      </p:pic>
    </p:spTree>
    <p:extLst>
      <p:ext uri="{BB962C8B-B14F-4D97-AF65-F5344CB8AC3E}">
        <p14:creationId xmlns:p14="http://schemas.microsoft.com/office/powerpoint/2010/main" val="267429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9186"/>
          <a:stretch/>
        </p:blipFill>
        <p:spPr>
          <a:xfrm>
            <a:off x="7486344" y="2642957"/>
            <a:ext cx="4444866" cy="4036564"/>
          </a:xfrm>
          <a:prstGeom prst="rect">
            <a:avLst/>
          </a:prstGeom>
        </p:spPr>
      </p:pic>
      <p:sp>
        <p:nvSpPr>
          <p:cNvPr id="2" name="Title 1"/>
          <p:cNvSpPr>
            <a:spLocks noGrp="1"/>
          </p:cNvSpPr>
          <p:nvPr>
            <p:ph type="title"/>
          </p:nvPr>
        </p:nvSpPr>
        <p:spPr/>
        <p:txBody>
          <a:bodyPr/>
          <a:lstStyle/>
          <a:p>
            <a:r>
              <a:rPr lang="en-US" dirty="0"/>
              <a:t>What is a UTM code?</a:t>
            </a:r>
          </a:p>
        </p:txBody>
      </p:sp>
      <p:sp>
        <p:nvSpPr>
          <p:cNvPr id="5" name="TextBox 4"/>
          <p:cNvSpPr txBox="1"/>
          <p:nvPr/>
        </p:nvSpPr>
        <p:spPr>
          <a:xfrm>
            <a:off x="380301" y="2553355"/>
            <a:ext cx="11125492" cy="1015663"/>
          </a:xfrm>
          <a:prstGeom prst="rect">
            <a:avLst/>
          </a:prstGeom>
          <a:noFill/>
        </p:spPr>
        <p:txBody>
          <a:bodyPr wrap="square" rtlCol="0">
            <a:spAutoFit/>
          </a:bodyPr>
          <a:lstStyle/>
          <a:p>
            <a:r>
              <a:rPr lang="en-US" sz="4000" dirty="0"/>
              <a:t>UTM = </a:t>
            </a:r>
            <a:r>
              <a:rPr lang="en-US" sz="4000" dirty="0">
                <a:solidFill>
                  <a:schemeClr val="accent1"/>
                </a:solidFill>
              </a:rPr>
              <a:t>Urchin Tracking Module </a:t>
            </a:r>
          </a:p>
          <a:p>
            <a:r>
              <a:rPr lang="en-US" sz="2000" dirty="0"/>
              <a:t> </a:t>
            </a:r>
          </a:p>
        </p:txBody>
      </p:sp>
      <p:sp>
        <p:nvSpPr>
          <p:cNvPr id="7" name="TextBox 6"/>
          <p:cNvSpPr txBox="1"/>
          <p:nvPr/>
        </p:nvSpPr>
        <p:spPr>
          <a:xfrm>
            <a:off x="380301" y="3911871"/>
            <a:ext cx="6943572" cy="1200329"/>
          </a:xfrm>
          <a:prstGeom prst="rect">
            <a:avLst/>
          </a:prstGeom>
          <a:noFill/>
        </p:spPr>
        <p:txBody>
          <a:bodyPr wrap="square" rtlCol="0">
            <a:spAutoFit/>
          </a:bodyPr>
          <a:lstStyle/>
          <a:p>
            <a:r>
              <a:rPr lang="en-US" dirty="0"/>
              <a:t>https://www.ittoshow.com/?&amp;</a:t>
            </a:r>
            <a:r>
              <a:rPr lang="en-US" b="1" dirty="0">
                <a:solidFill>
                  <a:schemeClr val="accent1"/>
                </a:solidFill>
              </a:rPr>
              <a:t>utm</a:t>
            </a:r>
            <a:r>
              <a:rPr lang="en-US" dirty="0"/>
              <a:t>_campaign=NADnow-2017&amp;</a:t>
            </a:r>
            <a:r>
              <a:rPr lang="en-US" b="1" dirty="0">
                <a:solidFill>
                  <a:schemeClr val="accent1"/>
                </a:solidFill>
              </a:rPr>
              <a:t>utm</a:t>
            </a:r>
            <a:r>
              <a:rPr lang="en-US" dirty="0"/>
              <a:t>_source=Social-Media</a:t>
            </a:r>
          </a:p>
          <a:p>
            <a:endParaRPr lang="en-US" dirty="0"/>
          </a:p>
          <a:p>
            <a:endParaRPr lang="en-US" dirty="0"/>
          </a:p>
        </p:txBody>
      </p:sp>
      <p:sp>
        <p:nvSpPr>
          <p:cNvPr id="4" name="TextBox 3"/>
          <p:cNvSpPr txBox="1"/>
          <p:nvPr/>
        </p:nvSpPr>
        <p:spPr>
          <a:xfrm>
            <a:off x="380301" y="5455053"/>
            <a:ext cx="5814412" cy="369332"/>
          </a:xfrm>
          <a:prstGeom prst="rect">
            <a:avLst/>
          </a:prstGeom>
          <a:noFill/>
        </p:spPr>
        <p:txBody>
          <a:bodyPr wrap="none" rtlCol="0">
            <a:spAutoFit/>
          </a:bodyPr>
          <a:lstStyle/>
          <a:p>
            <a:r>
              <a:rPr lang="en-US" b="1" dirty="0">
                <a:solidFill>
                  <a:schemeClr val="accent1"/>
                </a:solidFill>
              </a:rPr>
              <a:t>Helps you measure &amp; prove social media success! </a:t>
            </a:r>
          </a:p>
        </p:txBody>
      </p:sp>
    </p:spTree>
    <p:extLst>
      <p:ext uri="{BB962C8B-B14F-4D97-AF65-F5344CB8AC3E}">
        <p14:creationId xmlns:p14="http://schemas.microsoft.com/office/powerpoint/2010/main" val="2733712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Manager basics</a:t>
            </a:r>
          </a:p>
        </p:txBody>
      </p:sp>
      <p:sp>
        <p:nvSpPr>
          <p:cNvPr id="3" name="TextBox 2"/>
          <p:cNvSpPr txBox="1"/>
          <p:nvPr/>
        </p:nvSpPr>
        <p:spPr>
          <a:xfrm>
            <a:off x="435196" y="6150546"/>
            <a:ext cx="8670355" cy="646331"/>
          </a:xfrm>
          <a:prstGeom prst="rect">
            <a:avLst/>
          </a:prstGeom>
          <a:noFill/>
        </p:spPr>
        <p:txBody>
          <a:bodyPr wrap="square" rtlCol="0">
            <a:spAutoFit/>
          </a:bodyPr>
          <a:lstStyle/>
          <a:p>
            <a:r>
              <a:rPr lang="en-US" dirty="0"/>
              <a:t>Content is taken from the Facebook business help section that can be found here: </a:t>
            </a:r>
            <a:r>
              <a:rPr lang="en-US" b="1" dirty="0">
                <a:solidFill>
                  <a:schemeClr val="accent1"/>
                </a:solidFill>
              </a:rPr>
              <a:t>bit.ly/FBbus4Min</a:t>
            </a:r>
          </a:p>
        </p:txBody>
      </p:sp>
      <p:sp>
        <p:nvSpPr>
          <p:cNvPr id="4" name="Content Placeholder 2"/>
          <p:cNvSpPr txBox="1">
            <a:spLocks/>
          </p:cNvSpPr>
          <p:nvPr/>
        </p:nvSpPr>
        <p:spPr>
          <a:xfrm>
            <a:off x="435196" y="3227294"/>
            <a:ext cx="7012699" cy="2704082"/>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900" b="1" dirty="0"/>
              <a:t>Manage access to Pages and ad accounts. </a:t>
            </a:r>
            <a:r>
              <a:rPr lang="en-US" sz="1900" dirty="0"/>
              <a:t>Clearly see who has access to your pages and ad accounts and remove or change their permissions as needed. </a:t>
            </a:r>
          </a:p>
          <a:p>
            <a:r>
              <a:rPr lang="en-US" sz="1900" b="1" dirty="0"/>
              <a:t>Keep your work separate. </a:t>
            </a:r>
            <a:r>
              <a:rPr lang="en-US" sz="1900" dirty="0"/>
              <a:t>Get access to Pages and ad accounts without being friends with your coworkers on Facebook.</a:t>
            </a:r>
          </a:p>
          <a:p>
            <a:r>
              <a:rPr lang="en-US" sz="1900" b="1" dirty="0"/>
              <a:t>Manage multiple campaigns &amp; credit cards. </a:t>
            </a:r>
            <a:r>
              <a:rPr lang="en-US" sz="1900" dirty="0"/>
              <a:t>Allows you to separate the billing for multiple different ad projects.</a:t>
            </a:r>
          </a:p>
          <a:p>
            <a:r>
              <a:rPr lang="en-US" sz="1900" b="1" dirty="0"/>
              <a:t>FREE</a:t>
            </a:r>
            <a:r>
              <a:rPr lang="en-US" sz="1900" dirty="0"/>
              <a:t> to use.</a:t>
            </a:r>
          </a:p>
        </p:txBody>
      </p:sp>
      <p:sp>
        <p:nvSpPr>
          <p:cNvPr id="6" name="TextBox 5"/>
          <p:cNvSpPr txBox="1"/>
          <p:nvPr/>
        </p:nvSpPr>
        <p:spPr>
          <a:xfrm>
            <a:off x="435196" y="2361793"/>
            <a:ext cx="10856028" cy="923330"/>
          </a:xfrm>
          <a:prstGeom prst="rect">
            <a:avLst/>
          </a:prstGeom>
          <a:noFill/>
        </p:spPr>
        <p:txBody>
          <a:bodyPr wrap="square" rtlCol="0">
            <a:spAutoFit/>
          </a:bodyPr>
          <a:lstStyle/>
          <a:p>
            <a:r>
              <a:rPr lang="en-US" b="1" dirty="0">
                <a:solidFill>
                  <a:schemeClr val="tx1">
                    <a:lumMod val="75000"/>
                    <a:lumOff val="25000"/>
                  </a:schemeClr>
                </a:solidFill>
              </a:rPr>
              <a:t>Business Manager</a:t>
            </a:r>
            <a:r>
              <a:rPr lang="en-US" dirty="0">
                <a:solidFill>
                  <a:schemeClr val="tx1">
                    <a:lumMod val="75000"/>
                    <a:lumOff val="25000"/>
                  </a:schemeClr>
                </a:solidFill>
              </a:rPr>
              <a:t> is a tool for </a:t>
            </a:r>
            <a:r>
              <a:rPr lang="en-US" b="1" dirty="0">
                <a:solidFill>
                  <a:schemeClr val="tx1">
                    <a:lumMod val="75000"/>
                    <a:lumOff val="25000"/>
                  </a:schemeClr>
                </a:solidFill>
              </a:rPr>
              <a:t>managing</a:t>
            </a:r>
            <a:r>
              <a:rPr lang="en-US" dirty="0">
                <a:solidFill>
                  <a:schemeClr val="tx1">
                    <a:lumMod val="75000"/>
                    <a:lumOff val="25000"/>
                  </a:schemeClr>
                </a:solidFill>
              </a:rPr>
              <a:t> access to Pages and ad accounts, geared towards companies who need to give different permissions to lots of people.</a:t>
            </a:r>
          </a:p>
          <a:p>
            <a:endParaRPr lang="en-US" dirty="0"/>
          </a:p>
        </p:txBody>
      </p:sp>
      <p:pic>
        <p:nvPicPr>
          <p:cNvPr id="9" name="Picture 8"/>
          <p:cNvPicPr>
            <a:picLocks noChangeAspect="1"/>
          </p:cNvPicPr>
          <p:nvPr/>
        </p:nvPicPr>
        <p:blipFill>
          <a:blip r:embed="rId3"/>
          <a:stretch>
            <a:fillRect/>
          </a:stretch>
        </p:blipFill>
        <p:spPr>
          <a:xfrm>
            <a:off x="7911762" y="2875226"/>
            <a:ext cx="2175977" cy="2175977"/>
          </a:xfrm>
          <a:prstGeom prst="rect">
            <a:avLst/>
          </a:prstGeom>
        </p:spPr>
      </p:pic>
      <p:pic>
        <p:nvPicPr>
          <p:cNvPr id="10" name="Picture 9"/>
          <p:cNvPicPr>
            <a:picLocks noChangeAspect="1"/>
          </p:cNvPicPr>
          <p:nvPr/>
        </p:nvPicPr>
        <p:blipFill>
          <a:blip r:embed="rId4"/>
          <a:stretch>
            <a:fillRect/>
          </a:stretch>
        </p:blipFill>
        <p:spPr>
          <a:xfrm>
            <a:off x="9846222" y="4757814"/>
            <a:ext cx="1514030" cy="1514030"/>
          </a:xfrm>
          <a:prstGeom prst="rect">
            <a:avLst/>
          </a:prstGeom>
        </p:spPr>
      </p:pic>
    </p:spTree>
    <p:extLst>
      <p:ext uri="{BB962C8B-B14F-4D97-AF65-F5344CB8AC3E}">
        <p14:creationId xmlns:p14="http://schemas.microsoft.com/office/powerpoint/2010/main" val="623421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435" y="10327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Live demonstration</a:t>
            </a:r>
          </a:p>
        </p:txBody>
      </p:sp>
      <p:pic>
        <p:nvPicPr>
          <p:cNvPr id="3" name="Picture 2"/>
          <p:cNvPicPr>
            <a:picLocks noChangeAspect="1"/>
          </p:cNvPicPr>
          <p:nvPr/>
        </p:nvPicPr>
        <p:blipFill>
          <a:blip r:embed="rId3"/>
          <a:stretch>
            <a:fillRect/>
          </a:stretch>
        </p:blipFill>
        <p:spPr>
          <a:xfrm>
            <a:off x="0" y="1685925"/>
            <a:ext cx="12192000" cy="517207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776474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Targeting</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Reaching the right people</a:t>
            </a:r>
            <a:br>
              <a:rPr lang="en-US" dirty="0">
                <a:solidFill>
                  <a:schemeClr val="accent1"/>
                </a:solidFill>
              </a:rPr>
            </a:br>
            <a:r>
              <a:rPr lang="en-US" dirty="0">
                <a:solidFill>
                  <a:schemeClr val="accent1"/>
                </a:solidFill>
              </a:rPr>
              <a:t>without breaking the bank</a:t>
            </a:r>
          </a:p>
        </p:txBody>
      </p:sp>
    </p:spTree>
    <p:extLst>
      <p:ext uri="{BB962C8B-B14F-4D97-AF65-F5344CB8AC3E}">
        <p14:creationId xmlns:p14="http://schemas.microsoft.com/office/powerpoint/2010/main" val="1996747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11546" y="2474806"/>
            <a:ext cx="4893099" cy="3987875"/>
          </a:xfrm>
          <a:prstGeom prst="rect">
            <a:avLst/>
          </a:prstGeom>
        </p:spPr>
      </p:pic>
      <p:sp>
        <p:nvSpPr>
          <p:cNvPr id="2" name="Title 1"/>
          <p:cNvSpPr>
            <a:spLocks noGrp="1"/>
          </p:cNvSpPr>
          <p:nvPr>
            <p:ph type="title"/>
          </p:nvPr>
        </p:nvSpPr>
        <p:spPr/>
        <p:txBody>
          <a:bodyPr/>
          <a:lstStyle/>
          <a:p>
            <a:r>
              <a:rPr lang="en-US" dirty="0"/>
              <a:t>Basic ways to target</a:t>
            </a:r>
          </a:p>
        </p:txBody>
      </p:sp>
      <p:sp>
        <p:nvSpPr>
          <p:cNvPr id="3" name="Content Placeholder 2"/>
          <p:cNvSpPr txBox="1">
            <a:spLocks/>
          </p:cNvSpPr>
          <p:nvPr/>
        </p:nvSpPr>
        <p:spPr>
          <a:xfrm>
            <a:off x="410077" y="2523157"/>
            <a:ext cx="6601953" cy="355491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You can target by:</a:t>
            </a:r>
          </a:p>
          <a:p>
            <a:r>
              <a:rPr lang="en-US" b="1" dirty="0"/>
              <a:t>Location: </a:t>
            </a:r>
            <a:r>
              <a:rPr lang="en-US" dirty="0"/>
              <a:t>country, state, city, or place</a:t>
            </a:r>
          </a:p>
          <a:p>
            <a:r>
              <a:rPr lang="en-US" b="1" dirty="0"/>
              <a:t>Age</a:t>
            </a:r>
          </a:p>
          <a:p>
            <a:r>
              <a:rPr lang="en-US" b="1" dirty="0"/>
              <a:t>Gender</a:t>
            </a:r>
          </a:p>
          <a:p>
            <a:r>
              <a:rPr lang="en-US" b="1" dirty="0"/>
              <a:t>Language</a:t>
            </a:r>
          </a:p>
          <a:p>
            <a:r>
              <a:rPr lang="en-US" b="1" dirty="0"/>
              <a:t>Interest: </a:t>
            </a:r>
            <a:r>
              <a:rPr lang="en-US" dirty="0"/>
              <a:t>choose multiple to reach people interested in a specific topic or part of a particular group. </a:t>
            </a:r>
          </a:p>
          <a:p>
            <a:r>
              <a:rPr lang="en-US" b="1" dirty="0"/>
              <a:t>Connection: </a:t>
            </a:r>
            <a:r>
              <a:rPr lang="en-US" dirty="0"/>
              <a:t>fans of your page and their friends</a:t>
            </a:r>
          </a:p>
          <a:p>
            <a:pPr marL="0" indent="0">
              <a:buNone/>
            </a:pPr>
            <a:endParaRPr lang="en-US" i="1" dirty="0"/>
          </a:p>
          <a:p>
            <a:endParaRPr lang="en-US" dirty="0"/>
          </a:p>
          <a:p>
            <a:endParaRPr lang="en-US" dirty="0"/>
          </a:p>
        </p:txBody>
      </p:sp>
    </p:spTree>
    <p:extLst>
      <p:ext uri="{BB962C8B-B14F-4D97-AF65-F5344CB8AC3E}">
        <p14:creationId xmlns:p14="http://schemas.microsoft.com/office/powerpoint/2010/main" val="928107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779" t="21467" r="30510" b="1176"/>
          <a:stretch/>
        </p:blipFill>
        <p:spPr>
          <a:xfrm>
            <a:off x="123797" y="775892"/>
            <a:ext cx="3955880" cy="605312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4"/>
          <a:srcRect l="24567" t="5062" r="33542" b="2959"/>
          <a:stretch/>
        </p:blipFill>
        <p:spPr>
          <a:xfrm>
            <a:off x="4324463" y="775892"/>
            <a:ext cx="3455272" cy="6031532"/>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stretch>
            <a:fillRect/>
          </a:stretch>
        </p:blipFill>
        <p:spPr>
          <a:xfrm>
            <a:off x="8313020" y="1916816"/>
            <a:ext cx="3878979" cy="4941183"/>
          </a:xfrm>
          <a:prstGeom prst="rect">
            <a:avLst/>
          </a:prstGeom>
          <a:ln>
            <a:noFill/>
          </a:ln>
          <a:effectLst>
            <a:outerShdw blurRad="190500" algn="tl" rotWithShape="0">
              <a:srgbClr val="000000">
                <a:alpha val="70000"/>
              </a:srgbClr>
            </a:outerShdw>
          </a:effectLst>
        </p:spPr>
      </p:pic>
      <p:sp>
        <p:nvSpPr>
          <p:cNvPr id="5" name="TextBox 4"/>
          <p:cNvSpPr txBox="1"/>
          <p:nvPr/>
        </p:nvSpPr>
        <p:spPr>
          <a:xfrm>
            <a:off x="427240" y="328558"/>
            <a:ext cx="3381054" cy="338554"/>
          </a:xfrm>
          <a:prstGeom prst="rect">
            <a:avLst/>
          </a:prstGeom>
          <a:noFill/>
        </p:spPr>
        <p:txBody>
          <a:bodyPr wrap="none" rtlCol="0">
            <a:spAutoFit/>
          </a:bodyPr>
          <a:lstStyle/>
          <a:p>
            <a:r>
              <a:rPr lang="en-US" sz="1600" b="1" dirty="0">
                <a:solidFill>
                  <a:schemeClr val="accent1"/>
                </a:solidFill>
              </a:rPr>
              <a:t>Place, Age, Language &amp; Interest</a:t>
            </a:r>
          </a:p>
        </p:txBody>
      </p:sp>
      <p:sp>
        <p:nvSpPr>
          <p:cNvPr id="6" name="TextBox 5"/>
          <p:cNvSpPr txBox="1"/>
          <p:nvPr/>
        </p:nvSpPr>
        <p:spPr>
          <a:xfrm>
            <a:off x="4790375" y="354211"/>
            <a:ext cx="2523448" cy="338554"/>
          </a:xfrm>
          <a:prstGeom prst="rect">
            <a:avLst/>
          </a:prstGeom>
          <a:noFill/>
        </p:spPr>
        <p:txBody>
          <a:bodyPr wrap="none" rtlCol="0">
            <a:spAutoFit/>
          </a:bodyPr>
          <a:lstStyle/>
          <a:p>
            <a:r>
              <a:rPr lang="en-US" sz="1600" b="1" dirty="0">
                <a:solidFill>
                  <a:schemeClr val="accent1"/>
                </a:solidFill>
              </a:rPr>
              <a:t>SDAs &amp; Religious Liberty</a:t>
            </a:r>
          </a:p>
        </p:txBody>
      </p:sp>
      <p:sp>
        <p:nvSpPr>
          <p:cNvPr id="7" name="TextBox 6"/>
          <p:cNvSpPr txBox="1"/>
          <p:nvPr/>
        </p:nvSpPr>
        <p:spPr>
          <a:xfrm>
            <a:off x="8751937" y="1495305"/>
            <a:ext cx="3001143" cy="338554"/>
          </a:xfrm>
          <a:prstGeom prst="rect">
            <a:avLst/>
          </a:prstGeom>
          <a:noFill/>
        </p:spPr>
        <p:txBody>
          <a:bodyPr wrap="none" rtlCol="0">
            <a:spAutoFit/>
          </a:bodyPr>
          <a:lstStyle/>
          <a:p>
            <a:r>
              <a:rPr lang="en-US" sz="1600" b="1" dirty="0">
                <a:solidFill>
                  <a:schemeClr val="accent1"/>
                </a:solidFill>
              </a:rPr>
              <a:t>Fans of a Page/Connections</a:t>
            </a:r>
          </a:p>
        </p:txBody>
      </p:sp>
      <p:sp>
        <p:nvSpPr>
          <p:cNvPr id="8" name="Arrow: Right 7"/>
          <p:cNvSpPr/>
          <p:nvPr/>
        </p:nvSpPr>
        <p:spPr>
          <a:xfrm>
            <a:off x="123798" y="1266468"/>
            <a:ext cx="815052"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p:cNvSpPr/>
          <p:nvPr/>
        </p:nvSpPr>
        <p:spPr>
          <a:xfrm>
            <a:off x="123797" y="3340575"/>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flipH="1">
            <a:off x="2025790" y="3888820"/>
            <a:ext cx="666569"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123797" y="5175080"/>
            <a:ext cx="815052"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p:cNvSpPr/>
          <p:nvPr/>
        </p:nvSpPr>
        <p:spPr>
          <a:xfrm>
            <a:off x="4730840" y="4199148"/>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p:cNvSpPr/>
          <p:nvPr/>
        </p:nvSpPr>
        <p:spPr>
          <a:xfrm>
            <a:off x="4730840" y="5397973"/>
            <a:ext cx="510988"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p:cNvSpPr/>
          <p:nvPr/>
        </p:nvSpPr>
        <p:spPr>
          <a:xfrm>
            <a:off x="8400744" y="6229247"/>
            <a:ext cx="866237" cy="376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049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435" y="10327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Live demonstration</a:t>
            </a:r>
          </a:p>
        </p:txBody>
      </p:sp>
      <p:pic>
        <p:nvPicPr>
          <p:cNvPr id="3" name="Picture 2"/>
          <p:cNvPicPr>
            <a:picLocks noChangeAspect="1"/>
          </p:cNvPicPr>
          <p:nvPr/>
        </p:nvPicPr>
        <p:blipFill>
          <a:blip r:embed="rId3"/>
          <a:stretch>
            <a:fillRect/>
          </a:stretch>
        </p:blipFill>
        <p:spPr>
          <a:xfrm>
            <a:off x="0" y="1240546"/>
            <a:ext cx="11462772" cy="76418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71909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ways to target</a:t>
            </a:r>
          </a:p>
        </p:txBody>
      </p:sp>
      <p:sp>
        <p:nvSpPr>
          <p:cNvPr id="3" name="Content Placeholder 2"/>
          <p:cNvSpPr txBox="1">
            <a:spLocks/>
          </p:cNvSpPr>
          <p:nvPr/>
        </p:nvSpPr>
        <p:spPr>
          <a:xfrm>
            <a:off x="473645" y="2552496"/>
            <a:ext cx="6601953" cy="4263940"/>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You can also target by:</a:t>
            </a:r>
          </a:p>
          <a:p>
            <a:r>
              <a:rPr lang="en-US" b="1" dirty="0"/>
              <a:t>Lookalike Audience. </a:t>
            </a:r>
            <a:r>
              <a:rPr lang="en-US" dirty="0"/>
              <a:t>Create an audience to reach people similar to those who like your Page based on location, demographics or interests. </a:t>
            </a:r>
          </a:p>
          <a:p>
            <a:pPr marL="0" indent="0">
              <a:buNone/>
            </a:pPr>
            <a:endParaRPr lang="en-US" dirty="0"/>
          </a:p>
          <a:p>
            <a:endParaRPr lang="en-US" dirty="0"/>
          </a:p>
          <a:p>
            <a:endParaRPr lang="en-US" dirty="0"/>
          </a:p>
          <a:p>
            <a:endParaRPr lang="en-US" dirty="0"/>
          </a:p>
          <a:p>
            <a:pPr marL="0" indent="0">
              <a:buNone/>
            </a:pPr>
            <a:br>
              <a:rPr lang="en-US" dirty="0"/>
            </a:br>
            <a:endParaRPr lang="en-US" dirty="0"/>
          </a:p>
          <a:p>
            <a:r>
              <a:rPr lang="en-US" b="1" dirty="0"/>
              <a:t>Email. </a:t>
            </a:r>
            <a:r>
              <a:rPr lang="en-US" dirty="0"/>
              <a:t>Use your email subscriber list to target people already connected to your ministry on social media or to create a Lookalike Audience. </a:t>
            </a:r>
          </a:p>
          <a:p>
            <a:endParaRPr lang="en-US" dirty="0"/>
          </a:p>
          <a:p>
            <a:pPr marL="0" indent="0">
              <a:buNone/>
            </a:pPr>
            <a:endParaRPr lang="en-US" i="1" dirty="0"/>
          </a:p>
          <a:p>
            <a:endParaRPr lang="en-US" dirty="0"/>
          </a:p>
          <a:p>
            <a:endParaRPr lang="en-US" dirty="0"/>
          </a:p>
        </p:txBody>
      </p:sp>
      <p:pic>
        <p:nvPicPr>
          <p:cNvPr id="4" name="Picture 3"/>
          <p:cNvPicPr>
            <a:picLocks noChangeAspect="1"/>
          </p:cNvPicPr>
          <p:nvPr/>
        </p:nvPicPr>
        <p:blipFill>
          <a:blip r:embed="rId3"/>
          <a:stretch>
            <a:fillRect/>
          </a:stretch>
        </p:blipFill>
        <p:spPr>
          <a:xfrm>
            <a:off x="7475089" y="3100158"/>
            <a:ext cx="4109304" cy="27407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923705" y="3806433"/>
            <a:ext cx="3824330" cy="1856304"/>
          </a:xfrm>
          <a:prstGeom prst="rect">
            <a:avLst/>
          </a:prstGeom>
          <a:ln>
            <a:noFill/>
          </a:ln>
          <a:effectLst>
            <a:outerShdw blurRad="190500" algn="tl" rotWithShape="0">
              <a:srgbClr val="000000">
                <a:alpha val="70000"/>
              </a:srgbClr>
            </a:outerShdw>
          </a:effectLst>
        </p:spPr>
      </p:pic>
      <p:sp>
        <p:nvSpPr>
          <p:cNvPr id="6" name="Arrow: Right 5"/>
          <p:cNvSpPr/>
          <p:nvPr/>
        </p:nvSpPr>
        <p:spPr>
          <a:xfrm>
            <a:off x="606340" y="5021865"/>
            <a:ext cx="1344706" cy="469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9819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3913376" cy="6858000"/>
          </a:xfrm>
          <a:prstGeom prst="rect">
            <a:avLst/>
          </a:prstGeom>
          <a:ln>
            <a:noFill/>
          </a:ln>
          <a:effectLst>
            <a:outerShdw blurRad="190500" algn="tl" rotWithShape="0">
              <a:srgbClr val="000000">
                <a:alpha val="70000"/>
              </a:srgbClr>
            </a:outerShdw>
          </a:effectLst>
        </p:spPr>
      </p:pic>
      <p:sp>
        <p:nvSpPr>
          <p:cNvPr id="3" name="Content Placeholder 2"/>
          <p:cNvSpPr txBox="1">
            <a:spLocks/>
          </p:cNvSpPr>
          <p:nvPr/>
        </p:nvSpPr>
        <p:spPr>
          <a:xfrm>
            <a:off x="4874500" y="2254215"/>
            <a:ext cx="6430809" cy="355491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These ads serve two goals:</a:t>
            </a:r>
          </a:p>
          <a:p>
            <a:r>
              <a:rPr lang="en-US" b="1" dirty="0"/>
              <a:t>First, </a:t>
            </a:r>
            <a:r>
              <a:rPr lang="en-US" dirty="0"/>
              <a:t>to act as reminders and to generate high awareness among an already invested audience (remember the rule of 7).</a:t>
            </a:r>
          </a:p>
          <a:p>
            <a:r>
              <a:rPr lang="en-US" b="1" dirty="0"/>
              <a:t>Second, </a:t>
            </a:r>
            <a:r>
              <a:rPr lang="en-US" dirty="0"/>
              <a:t>to expand awareness to similar audiences through organic reach and broader engagement or by the creation of Lookalike Audiences.</a:t>
            </a:r>
          </a:p>
          <a:p>
            <a:endParaRPr lang="en-US" dirty="0"/>
          </a:p>
          <a:p>
            <a:endParaRPr lang="en-US" dirty="0"/>
          </a:p>
          <a:p>
            <a:pPr marL="0" indent="0">
              <a:buNone/>
            </a:pPr>
            <a:endParaRPr lang="en-US" i="1" dirty="0"/>
          </a:p>
          <a:p>
            <a:endParaRPr lang="en-US" dirty="0"/>
          </a:p>
          <a:p>
            <a:endParaRPr lang="en-US" dirty="0"/>
          </a:p>
        </p:txBody>
      </p:sp>
    </p:spTree>
    <p:extLst>
      <p:ext uri="{BB962C8B-B14F-4D97-AF65-F5344CB8AC3E}">
        <p14:creationId xmlns:p14="http://schemas.microsoft.com/office/powerpoint/2010/main" val="719523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Placement</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Show your ads to the right people, in the right place</a:t>
            </a:r>
          </a:p>
        </p:txBody>
      </p:sp>
    </p:spTree>
    <p:extLst>
      <p:ext uri="{BB962C8B-B14F-4D97-AF65-F5344CB8AC3E}">
        <p14:creationId xmlns:p14="http://schemas.microsoft.com/office/powerpoint/2010/main" val="2594161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99324" cy="6858000"/>
          </a:xfrm>
          <a:prstGeom prst="rect">
            <a:avLst/>
          </a:prstGeom>
          <a:ln>
            <a:noFill/>
          </a:ln>
          <a:effectLst>
            <a:outerShdw blurRad="190500" algn="tl" rotWithShape="0">
              <a:srgbClr val="000000">
                <a:alpha val="70000"/>
              </a:srgbClr>
            </a:outerShdw>
          </a:effectLst>
        </p:spPr>
      </p:pic>
      <p:sp>
        <p:nvSpPr>
          <p:cNvPr id="3" name="Arrow: Left 2"/>
          <p:cNvSpPr/>
          <p:nvPr/>
        </p:nvSpPr>
        <p:spPr>
          <a:xfrm>
            <a:off x="3398439" y="5388603"/>
            <a:ext cx="2141749" cy="59656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03145" y="1843950"/>
            <a:ext cx="5951094" cy="3170099"/>
          </a:xfrm>
          <a:prstGeom prst="rect">
            <a:avLst/>
          </a:prstGeom>
          <a:noFill/>
        </p:spPr>
        <p:txBody>
          <a:bodyPr wrap="square" rtlCol="0">
            <a:spAutoFit/>
          </a:bodyPr>
          <a:lstStyle/>
          <a:p>
            <a:r>
              <a:rPr lang="en-US" sz="2000" dirty="0"/>
              <a:t>In most cases, leave the placements as automatic and Facebooks algorithm will place your ads in the locations best suited to optimize ad performance. Over time the algorithm learns and adapts as people respond to your ad. Take advantage of this feature to maximize your ad dollars. </a:t>
            </a:r>
          </a:p>
          <a:p>
            <a:endParaRPr lang="en-US" sz="2000" dirty="0"/>
          </a:p>
          <a:p>
            <a:r>
              <a:rPr lang="en-US" sz="2000" dirty="0"/>
              <a:t>You can, however, edit placements manually if desired or necessary.  </a:t>
            </a:r>
          </a:p>
        </p:txBody>
      </p:sp>
    </p:spTree>
    <p:extLst>
      <p:ext uri="{BB962C8B-B14F-4D97-AF65-F5344CB8AC3E}">
        <p14:creationId xmlns:p14="http://schemas.microsoft.com/office/powerpoint/2010/main" val="16319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they be used?</a:t>
            </a:r>
          </a:p>
        </p:txBody>
      </p:sp>
      <p:sp>
        <p:nvSpPr>
          <p:cNvPr id="8" name="Content Placeholder 2"/>
          <p:cNvSpPr txBox="1">
            <a:spLocks/>
          </p:cNvSpPr>
          <p:nvPr/>
        </p:nvSpPr>
        <p:spPr>
          <a:xfrm>
            <a:off x="607292" y="2740415"/>
            <a:ext cx="6311831" cy="3416301"/>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200" dirty="0"/>
              <a:t>Social Media</a:t>
            </a:r>
          </a:p>
          <a:p>
            <a:r>
              <a:rPr lang="en-US" sz="3200" dirty="0"/>
              <a:t>Email</a:t>
            </a:r>
          </a:p>
          <a:p>
            <a:r>
              <a:rPr lang="en-US" sz="3200" dirty="0"/>
              <a:t>Online Ads</a:t>
            </a:r>
          </a:p>
          <a:p>
            <a:r>
              <a:rPr lang="en-US" sz="3200" dirty="0"/>
              <a:t>Website Links</a:t>
            </a:r>
          </a:p>
          <a:p>
            <a:r>
              <a:rPr lang="en-US" sz="3200" dirty="0"/>
              <a:t>In any link that drives traffic to your website</a:t>
            </a:r>
          </a:p>
        </p:txBody>
      </p:sp>
      <p:pic>
        <p:nvPicPr>
          <p:cNvPr id="6" name="Picture 5"/>
          <p:cNvPicPr>
            <a:picLocks noChangeAspect="1"/>
          </p:cNvPicPr>
          <p:nvPr/>
        </p:nvPicPr>
        <p:blipFill>
          <a:blip r:embed="rId3"/>
          <a:stretch>
            <a:fillRect/>
          </a:stretch>
        </p:blipFill>
        <p:spPr>
          <a:xfrm>
            <a:off x="7324980" y="3080575"/>
            <a:ext cx="4145667" cy="3267761"/>
          </a:xfrm>
          <a:prstGeom prst="rect">
            <a:avLst/>
          </a:prstGeom>
        </p:spPr>
      </p:pic>
    </p:spTree>
    <p:extLst>
      <p:ext uri="{BB962C8B-B14F-4D97-AF65-F5344CB8AC3E}">
        <p14:creationId xmlns:p14="http://schemas.microsoft.com/office/powerpoint/2010/main" val="9770849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Placements</a:t>
            </a:r>
          </a:p>
        </p:txBody>
      </p:sp>
      <p:pic>
        <p:nvPicPr>
          <p:cNvPr id="3" name="Picture 2"/>
          <p:cNvPicPr>
            <a:picLocks noChangeAspect="1"/>
          </p:cNvPicPr>
          <p:nvPr/>
        </p:nvPicPr>
        <p:blipFill rotWithShape="1">
          <a:blip r:embed="rId2"/>
          <a:srcRect t="28378" r="1549"/>
          <a:stretch/>
        </p:blipFill>
        <p:spPr>
          <a:xfrm>
            <a:off x="6861127" y="2469369"/>
            <a:ext cx="4796250" cy="4100130"/>
          </a:xfrm>
          <a:prstGeom prst="rect">
            <a:avLst/>
          </a:prstGeom>
          <a:ln>
            <a:noFill/>
          </a:ln>
          <a:effectLst>
            <a:outerShdw blurRad="190500" algn="tl" rotWithShape="0">
              <a:srgbClr val="000000">
                <a:alpha val="70000"/>
              </a:srgbClr>
            </a:outerShdw>
          </a:effectLst>
        </p:spPr>
      </p:pic>
      <p:sp>
        <p:nvSpPr>
          <p:cNvPr id="4" name="Content Placeholder 2"/>
          <p:cNvSpPr txBox="1">
            <a:spLocks/>
          </p:cNvSpPr>
          <p:nvPr/>
        </p:nvSpPr>
        <p:spPr>
          <a:xfrm>
            <a:off x="430319" y="2601393"/>
            <a:ext cx="6214974" cy="4122136"/>
          </a:xfrm>
          <a:prstGeom prst="rect">
            <a:avLst/>
          </a:prstGeom>
        </p:spPr>
        <p:txBody>
          <a:bodyPr>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Facebook: </a:t>
            </a:r>
            <a:r>
              <a:rPr lang="en-US" dirty="0"/>
              <a:t>newsfeeds, instant articles, right column</a:t>
            </a:r>
          </a:p>
          <a:p>
            <a:pPr lvl="1"/>
            <a:r>
              <a:rPr lang="en-US" sz="1800" b="1" dirty="0"/>
              <a:t>In-Stream videos</a:t>
            </a:r>
            <a:r>
              <a:rPr lang="en-US" sz="1800" dirty="0"/>
              <a:t> offer another opportunity to reach audiences by allowing advertisers to deliver 5-15 second mid-roll video ads within live and non-live videos on Facebook.</a:t>
            </a:r>
          </a:p>
          <a:p>
            <a:pPr lvl="1"/>
            <a:r>
              <a:rPr lang="en-US" sz="1800" dirty="0"/>
              <a:t>Instant articles is a tool designed for media publishers to distribute fast, interactive articles to their readers within the Facebook mobile app and messenger.</a:t>
            </a:r>
          </a:p>
          <a:p>
            <a:r>
              <a:rPr lang="en-US" b="1" dirty="0"/>
              <a:t>Instagram: </a:t>
            </a:r>
            <a:r>
              <a:rPr lang="en-US" dirty="0"/>
              <a:t>feeds and stories</a:t>
            </a:r>
          </a:p>
          <a:p>
            <a:r>
              <a:rPr lang="en-US" b="1" dirty="0"/>
              <a:t>Audience Network: </a:t>
            </a:r>
            <a:r>
              <a:rPr lang="en-US" dirty="0"/>
              <a:t>extend your reach by showing ads to the same target audience on other mobile apps and websites.</a:t>
            </a:r>
          </a:p>
          <a:p>
            <a:endParaRPr lang="en-US" dirty="0"/>
          </a:p>
          <a:p>
            <a:pPr marL="0" indent="0">
              <a:buNone/>
            </a:pPr>
            <a:r>
              <a:rPr lang="en-US" i="1" dirty="0"/>
              <a:t>Source: Facebook Business help</a:t>
            </a:r>
          </a:p>
          <a:p>
            <a:pPr marL="0" indent="0">
              <a:buNone/>
            </a:pPr>
            <a:endParaRPr lang="en-US" i="1" dirty="0"/>
          </a:p>
          <a:p>
            <a:endParaRPr lang="en-US" dirty="0"/>
          </a:p>
          <a:p>
            <a:endParaRPr lang="en-US" dirty="0"/>
          </a:p>
        </p:txBody>
      </p:sp>
    </p:spTree>
    <p:extLst>
      <p:ext uri="{BB962C8B-B14F-4D97-AF65-F5344CB8AC3E}">
        <p14:creationId xmlns:p14="http://schemas.microsoft.com/office/powerpoint/2010/main" val="1139982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&amp; Schedule</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Define how much you’d like to spend, and when you’d like your ads to appear</a:t>
            </a:r>
          </a:p>
        </p:txBody>
      </p:sp>
    </p:spTree>
    <p:extLst>
      <p:ext uri="{BB962C8B-B14F-4D97-AF65-F5344CB8AC3E}">
        <p14:creationId xmlns:p14="http://schemas.microsoft.com/office/powerpoint/2010/main" val="8412913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79106" y="0"/>
            <a:ext cx="4112894" cy="6858000"/>
          </a:xfrm>
          <a:prstGeom prst="rect">
            <a:avLst/>
          </a:prstGeom>
          <a:ln>
            <a:noFill/>
          </a:ln>
          <a:effectLst>
            <a:outerShdw blurRad="190500" algn="tl" rotWithShape="0">
              <a:srgbClr val="000000">
                <a:alpha val="70000"/>
              </a:srgbClr>
            </a:outerShdw>
          </a:effectLst>
        </p:spPr>
      </p:pic>
      <p:sp>
        <p:nvSpPr>
          <p:cNvPr id="3" name="Title 1"/>
          <p:cNvSpPr txBox="1">
            <a:spLocks/>
          </p:cNvSpPr>
          <p:nvPr/>
        </p:nvSpPr>
        <p:spPr>
          <a:xfrm>
            <a:off x="137868" y="13750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What to consider</a:t>
            </a:r>
          </a:p>
        </p:txBody>
      </p:sp>
      <p:sp>
        <p:nvSpPr>
          <p:cNvPr id="4" name="Content Placeholder 2"/>
          <p:cNvSpPr txBox="1">
            <a:spLocks/>
          </p:cNvSpPr>
          <p:nvPr/>
        </p:nvSpPr>
        <p:spPr>
          <a:xfrm>
            <a:off x="268953" y="1305586"/>
            <a:ext cx="6214974" cy="555974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Lifetime versus Daily Budget:</a:t>
            </a:r>
            <a:endParaRPr lang="en-US" dirty="0"/>
          </a:p>
          <a:p>
            <a:pPr lvl="1"/>
            <a:r>
              <a:rPr lang="en-US" sz="1800" dirty="0"/>
              <a:t>I recommend a lifetime budget to prevent you from accidentally overspending.</a:t>
            </a:r>
          </a:p>
          <a:p>
            <a:r>
              <a:rPr lang="en-US" b="1" dirty="0"/>
              <a:t>Timeframe: </a:t>
            </a:r>
            <a:r>
              <a:rPr lang="en-US" dirty="0"/>
              <a:t>you must spend at least $5 a day.</a:t>
            </a:r>
          </a:p>
          <a:p>
            <a:r>
              <a:rPr lang="en-US" b="1" dirty="0"/>
              <a:t>Optimization: </a:t>
            </a:r>
            <a:r>
              <a:rPr lang="en-US" dirty="0"/>
              <a:t>generally, let Facebook choose the recommended option.</a:t>
            </a:r>
          </a:p>
          <a:p>
            <a:r>
              <a:rPr lang="en-US" b="1" dirty="0"/>
              <a:t>Bid Amount: </a:t>
            </a:r>
            <a:r>
              <a:rPr lang="en-US" dirty="0"/>
              <a:t>automatic is the best option; let Facebook’s algorithm work for you. </a:t>
            </a:r>
          </a:p>
          <a:p>
            <a:r>
              <a:rPr lang="en-US" b="1" dirty="0"/>
              <a:t>Scheduling: </a:t>
            </a:r>
            <a:r>
              <a:rPr lang="en-US" dirty="0"/>
              <a:t>you can let Facebook decide or you can choose specific days and times to run ads.</a:t>
            </a:r>
          </a:p>
          <a:p>
            <a:pPr lvl="1"/>
            <a:r>
              <a:rPr lang="en-US" sz="1800" b="1" dirty="0"/>
              <a:t>Example: </a:t>
            </a:r>
            <a:r>
              <a:rPr lang="en-US" sz="1800" dirty="0"/>
              <a:t>you can set it up so ads don’t run on the Sabbath in the time zone of the person seeing them.</a:t>
            </a:r>
          </a:p>
          <a:p>
            <a:endParaRPr lang="en-US" b="1" dirty="0"/>
          </a:p>
          <a:p>
            <a:pPr marL="0" indent="0">
              <a:buNone/>
            </a:pPr>
            <a:r>
              <a:rPr lang="en-US" b="1" dirty="0"/>
              <a:t>Live Demonstration&gt;&gt;</a:t>
            </a:r>
            <a:endParaRPr lang="en-US" dirty="0"/>
          </a:p>
          <a:p>
            <a:pPr marL="0" indent="0">
              <a:buNone/>
            </a:pPr>
            <a:endParaRPr lang="en-US" i="1" dirty="0"/>
          </a:p>
          <a:p>
            <a:endParaRPr lang="en-US" dirty="0"/>
          </a:p>
          <a:p>
            <a:endParaRPr lang="en-US" dirty="0"/>
          </a:p>
        </p:txBody>
      </p:sp>
      <p:sp>
        <p:nvSpPr>
          <p:cNvPr id="5" name="Arrow: Right 4"/>
          <p:cNvSpPr/>
          <p:nvPr/>
        </p:nvSpPr>
        <p:spPr>
          <a:xfrm>
            <a:off x="8469202" y="1080654"/>
            <a:ext cx="1173561" cy="44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p:cNvSpPr/>
          <p:nvPr/>
        </p:nvSpPr>
        <p:spPr>
          <a:xfrm>
            <a:off x="11173283" y="427420"/>
            <a:ext cx="596561" cy="315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a:off x="8312500" y="3429000"/>
            <a:ext cx="1173561" cy="449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747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Ads</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Determining purpose</a:t>
            </a:r>
          </a:p>
        </p:txBody>
      </p:sp>
    </p:spTree>
    <p:extLst>
      <p:ext uri="{BB962C8B-B14F-4D97-AF65-F5344CB8AC3E}">
        <p14:creationId xmlns:p14="http://schemas.microsoft.com/office/powerpoint/2010/main" val="3908239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Promote your page</a:t>
            </a:r>
          </a:p>
        </p:txBody>
      </p:sp>
      <p:sp>
        <p:nvSpPr>
          <p:cNvPr id="4" name="Content Placeholder 2"/>
          <p:cNvSpPr txBox="1">
            <a:spLocks/>
          </p:cNvSpPr>
          <p:nvPr/>
        </p:nvSpPr>
        <p:spPr>
          <a:xfrm>
            <a:off x="479214" y="3051260"/>
            <a:ext cx="5774889" cy="425563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000" b="1" dirty="0"/>
              <a:t>Page like ads:</a:t>
            </a:r>
            <a:endParaRPr lang="en-US" sz="2000" dirty="0"/>
          </a:p>
          <a:p>
            <a:pPr lvl="1"/>
            <a:r>
              <a:rPr lang="en-US" sz="2000" dirty="0"/>
              <a:t>Increase your Facebook following.</a:t>
            </a:r>
          </a:p>
          <a:p>
            <a:pPr lvl="1"/>
            <a:r>
              <a:rPr lang="en-US" sz="2000" dirty="0"/>
              <a:t>Create or increase brand awareness among a targeted audience. </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6" name="Picture 5">
            <a:extLst>
              <a:ext uri="{FF2B5EF4-FFF2-40B4-BE49-F238E27FC236}">
                <a16:creationId xmlns:a16="http://schemas.microsoft.com/office/drawing/2014/main" id="{282D4234-BD47-460F-BD42-3BE703C1EE76}"/>
              </a:ext>
            </a:extLst>
          </p:cNvPr>
          <p:cNvPicPr>
            <a:picLocks noChangeAspect="1"/>
          </p:cNvPicPr>
          <p:nvPr/>
        </p:nvPicPr>
        <p:blipFill>
          <a:blip r:embed="rId2"/>
          <a:stretch>
            <a:fillRect/>
          </a:stretch>
        </p:blipFill>
        <p:spPr>
          <a:xfrm>
            <a:off x="7341514" y="2446125"/>
            <a:ext cx="4343419" cy="4054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1774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 ads</a:t>
            </a:r>
          </a:p>
        </p:txBody>
      </p:sp>
      <p:sp>
        <p:nvSpPr>
          <p:cNvPr id="4" name="Content Placeholder 2"/>
          <p:cNvSpPr txBox="1">
            <a:spLocks/>
          </p:cNvSpPr>
          <p:nvPr/>
        </p:nvSpPr>
        <p:spPr>
          <a:xfrm>
            <a:off x="444984" y="2725349"/>
            <a:ext cx="5774889" cy="3963952"/>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000" b="1" dirty="0"/>
              <a:t>Send people to your website to:</a:t>
            </a:r>
            <a:endParaRPr lang="en-US" sz="2000" dirty="0"/>
          </a:p>
          <a:p>
            <a:pPr lvl="1"/>
            <a:r>
              <a:rPr lang="en-US" sz="2000" dirty="0"/>
              <a:t>Increase attendance at an event.</a:t>
            </a:r>
          </a:p>
          <a:p>
            <a:pPr lvl="1"/>
            <a:r>
              <a:rPr lang="en-US" sz="2000" dirty="0"/>
              <a:t>Increase traffic to your website.</a:t>
            </a:r>
          </a:p>
          <a:p>
            <a:pPr lvl="1"/>
            <a:r>
              <a:rPr lang="en-US" sz="2000" dirty="0"/>
              <a:t>Promote content or a product.</a:t>
            </a:r>
          </a:p>
          <a:p>
            <a:pPr lvl="1"/>
            <a:r>
              <a:rPr lang="en-US" sz="2000" dirty="0"/>
              <a:t>Increase brand awareness.</a:t>
            </a:r>
          </a:p>
          <a:p>
            <a:pPr lvl="1"/>
            <a:r>
              <a:rPr lang="en-US" sz="2000" dirty="0"/>
              <a:t>Claim an offer.</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5" name="Content Placeholder 4"/>
          <p:cNvPicPr>
            <a:picLocks noChangeAspect="1"/>
          </p:cNvPicPr>
          <p:nvPr/>
        </p:nvPicPr>
        <p:blipFill rotWithShape="1">
          <a:blip r:embed="rId3"/>
          <a:srcRect l="2515" t="2989" r="2697" b="2873"/>
          <a:stretch/>
        </p:blipFill>
        <p:spPr>
          <a:xfrm>
            <a:off x="8175584" y="2337343"/>
            <a:ext cx="3481566" cy="44057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1314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Boosted posts</a:t>
            </a:r>
          </a:p>
        </p:txBody>
      </p:sp>
      <p:sp>
        <p:nvSpPr>
          <p:cNvPr id="4" name="Content Placeholder 2"/>
          <p:cNvSpPr txBox="1">
            <a:spLocks/>
          </p:cNvSpPr>
          <p:nvPr/>
        </p:nvSpPr>
        <p:spPr>
          <a:xfrm>
            <a:off x="464545" y="2660074"/>
            <a:ext cx="5398374" cy="4102574"/>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000" b="1" dirty="0"/>
              <a:t>Boost your posts in order to:</a:t>
            </a:r>
            <a:endParaRPr lang="en-US" sz="2000" dirty="0"/>
          </a:p>
          <a:p>
            <a:pPr lvl="1"/>
            <a:r>
              <a:rPr lang="en-US" sz="2000" dirty="0"/>
              <a:t>Ensure your content reaches more of your fans.</a:t>
            </a:r>
          </a:p>
          <a:p>
            <a:pPr lvl="1"/>
            <a:r>
              <a:rPr lang="en-US" sz="2000" dirty="0"/>
              <a:t>Expand the reach of your content.</a:t>
            </a:r>
            <a:br>
              <a:rPr lang="en-US" sz="2000" b="1" dirty="0"/>
            </a:br>
            <a:br>
              <a:rPr lang="en-US" sz="2000" b="1" dirty="0"/>
            </a:br>
            <a:endParaRPr lang="en-US" sz="2000" b="1" dirty="0"/>
          </a:p>
          <a:p>
            <a:pPr marL="0" indent="0">
              <a:buNone/>
            </a:pPr>
            <a:r>
              <a:rPr lang="en-US" sz="2000" dirty="0"/>
              <a:t>Facebook is a business that needs to make money, therefore it limits unpaid reach. This means </a:t>
            </a:r>
            <a:r>
              <a:rPr lang="en-US" sz="2000" b="1" dirty="0">
                <a:solidFill>
                  <a:schemeClr val="accent1"/>
                </a:solidFill>
              </a:rPr>
              <a:t>less than 10% of your fan base will actually see your posts in their news feed</a:t>
            </a:r>
            <a:r>
              <a:rPr lang="en-US" sz="2000" dirty="0"/>
              <a:t>. You can counteract this by boosting key posts to reach more of your fan base.</a:t>
            </a:r>
          </a:p>
          <a:p>
            <a:pPr marL="0" indent="0">
              <a:buNone/>
            </a:pPr>
            <a:endParaRPr lang="en-US" sz="2000" b="1" dirty="0"/>
          </a:p>
          <a:p>
            <a:pPr marL="0" indent="0">
              <a:buNone/>
            </a:pPr>
            <a:endParaRPr lang="en-US" i="1" dirty="0"/>
          </a:p>
          <a:p>
            <a:endParaRPr lang="en-US" dirty="0"/>
          </a:p>
          <a:p>
            <a:endParaRPr lang="en-US" dirty="0"/>
          </a:p>
        </p:txBody>
      </p:sp>
      <p:pic>
        <p:nvPicPr>
          <p:cNvPr id="6" name="Content Placeholder 5"/>
          <p:cNvPicPr>
            <a:picLocks noChangeAspect="1"/>
          </p:cNvPicPr>
          <p:nvPr/>
        </p:nvPicPr>
        <p:blipFill rotWithShape="1">
          <a:blip r:embed="rId3"/>
          <a:srcRect l="727" r="1"/>
          <a:stretch/>
        </p:blipFill>
        <p:spPr>
          <a:xfrm>
            <a:off x="6917446" y="2596503"/>
            <a:ext cx="4716209" cy="40151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4141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views</a:t>
            </a:r>
          </a:p>
        </p:txBody>
      </p:sp>
      <p:sp>
        <p:nvSpPr>
          <p:cNvPr id="4" name="Content Placeholder 2"/>
          <p:cNvSpPr txBox="1">
            <a:spLocks/>
          </p:cNvSpPr>
          <p:nvPr/>
        </p:nvSpPr>
        <p:spPr>
          <a:xfrm>
            <a:off x="464545" y="2660074"/>
            <a:ext cx="5398374" cy="410257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000" b="1" dirty="0"/>
              <a:t>Get video views:</a:t>
            </a:r>
            <a:endParaRPr lang="en-US" sz="2000" dirty="0"/>
          </a:p>
          <a:p>
            <a:pPr lvl="1"/>
            <a:r>
              <a:rPr lang="en-US" sz="2000" dirty="0"/>
              <a:t>Increase video reach to a targeted audience.</a:t>
            </a:r>
          </a:p>
          <a:p>
            <a:pPr lvl="1"/>
            <a:r>
              <a:rPr lang="en-US" sz="2000" dirty="0"/>
              <a:t>Increase video engagements &amp; views.</a:t>
            </a:r>
          </a:p>
          <a:p>
            <a:pPr lvl="1"/>
            <a:r>
              <a:rPr lang="en-US" sz="2000" dirty="0"/>
              <a:t>Tell your story to a wider audience </a:t>
            </a:r>
            <a:br>
              <a:rPr lang="en-US" sz="2000" dirty="0"/>
            </a:br>
            <a:r>
              <a:rPr lang="en-US" sz="2000" dirty="0"/>
              <a:t>(video is king).</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rotWithShape="1">
          <a:blip r:embed="rId3"/>
          <a:srcRect r="1182"/>
          <a:stretch/>
        </p:blipFill>
        <p:spPr>
          <a:xfrm>
            <a:off x="8017900" y="2444920"/>
            <a:ext cx="3661531" cy="41979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2886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Event response ads</a:t>
            </a:r>
          </a:p>
        </p:txBody>
      </p:sp>
      <p:sp>
        <p:nvSpPr>
          <p:cNvPr id="4" name="Content Placeholder 2"/>
          <p:cNvSpPr txBox="1">
            <a:spLocks/>
          </p:cNvSpPr>
          <p:nvPr/>
        </p:nvSpPr>
        <p:spPr>
          <a:xfrm>
            <a:off x="464544" y="2660074"/>
            <a:ext cx="6004713" cy="410257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000" b="1" dirty="0"/>
              <a:t>Promote a Facebook Event to:</a:t>
            </a:r>
            <a:endParaRPr lang="en-US" sz="2000" dirty="0"/>
          </a:p>
          <a:p>
            <a:pPr lvl="1"/>
            <a:r>
              <a:rPr lang="en-US" sz="2000" dirty="0"/>
              <a:t>Enable fans to easily share about the event and invite their friends.</a:t>
            </a:r>
          </a:p>
          <a:p>
            <a:pPr lvl="1"/>
            <a:r>
              <a:rPr lang="en-US" sz="2000" dirty="0"/>
              <a:t>Increase attendance and awareness.</a:t>
            </a:r>
          </a:p>
          <a:p>
            <a:pPr lvl="1"/>
            <a:r>
              <a:rPr lang="en-US" sz="2000" dirty="0"/>
              <a:t>Take advantage of crowd mentality </a:t>
            </a:r>
            <a:br>
              <a:rPr lang="en-US" sz="2000" dirty="0"/>
            </a:br>
            <a:r>
              <a:rPr lang="en-US" sz="2000" dirty="0"/>
              <a:t>(I can see that my friend is going so I want to go too).</a:t>
            </a: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rotWithShape="1">
          <a:blip r:embed="rId3"/>
          <a:srcRect t="15829" b="21640"/>
          <a:stretch/>
        </p:blipFill>
        <p:spPr>
          <a:xfrm>
            <a:off x="7873685" y="2430250"/>
            <a:ext cx="3857625" cy="42883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03403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435" y="10327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Live demonstration</a:t>
            </a:r>
          </a:p>
        </p:txBody>
      </p:sp>
      <p:pic>
        <p:nvPicPr>
          <p:cNvPr id="3" name="Picture 2"/>
          <p:cNvPicPr>
            <a:picLocks noChangeAspect="1"/>
          </p:cNvPicPr>
          <p:nvPr/>
        </p:nvPicPr>
        <p:blipFill rotWithShape="1">
          <a:blip r:embed="rId2"/>
          <a:srcRect t="12237" b="12466"/>
          <a:stretch/>
        </p:blipFill>
        <p:spPr>
          <a:xfrm>
            <a:off x="0" y="1276247"/>
            <a:ext cx="11119495" cy="5581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4356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Your Own Tracking Links</a:t>
            </a:r>
          </a:p>
        </p:txBody>
      </p:sp>
      <p:sp>
        <p:nvSpPr>
          <p:cNvPr id="5" name="TextBox 4"/>
          <p:cNvSpPr txBox="1"/>
          <p:nvPr/>
        </p:nvSpPr>
        <p:spPr>
          <a:xfrm>
            <a:off x="409640" y="2724501"/>
            <a:ext cx="11365094" cy="400110"/>
          </a:xfrm>
          <a:prstGeom prst="rect">
            <a:avLst/>
          </a:prstGeom>
          <a:noFill/>
        </p:spPr>
        <p:txBody>
          <a:bodyPr wrap="square" rtlCol="0">
            <a:spAutoFit/>
          </a:bodyPr>
          <a:lstStyle/>
          <a:p>
            <a:r>
              <a:rPr lang="en-US" sz="2000" dirty="0"/>
              <a:t>https://www.ittoshow.com/?&amp;utm_campaign=NADnow-2017&amp;utm_source=Social-Media</a:t>
            </a:r>
          </a:p>
        </p:txBody>
      </p:sp>
      <p:sp>
        <p:nvSpPr>
          <p:cNvPr id="4" name="TextBox 3"/>
          <p:cNvSpPr txBox="1"/>
          <p:nvPr/>
        </p:nvSpPr>
        <p:spPr>
          <a:xfrm>
            <a:off x="409640" y="3339761"/>
            <a:ext cx="11702493" cy="677108"/>
          </a:xfrm>
          <a:prstGeom prst="rect">
            <a:avLst/>
          </a:prstGeom>
          <a:noFill/>
        </p:spPr>
        <p:txBody>
          <a:bodyPr wrap="square" rtlCol="0">
            <a:spAutoFit/>
          </a:bodyPr>
          <a:lstStyle/>
          <a:p>
            <a:r>
              <a:rPr lang="en-US" sz="2000" b="1" dirty="0">
                <a:solidFill>
                  <a:schemeClr val="tx1">
                    <a:lumMod val="50000"/>
                    <a:lumOff val="50000"/>
                  </a:schemeClr>
                </a:solidFill>
              </a:rPr>
              <a:t>Regular link </a:t>
            </a:r>
            <a:r>
              <a:rPr lang="en-US" sz="2000" b="1" dirty="0"/>
              <a:t>+ ? + </a:t>
            </a:r>
            <a:r>
              <a:rPr lang="en-US" sz="2000" b="1" dirty="0">
                <a:solidFill>
                  <a:schemeClr val="accent3"/>
                </a:solidFill>
              </a:rPr>
              <a:t>Campaign (what event, month, where, etc.) </a:t>
            </a:r>
            <a:r>
              <a:rPr lang="en-US" sz="2000" b="1" dirty="0"/>
              <a:t>+ </a:t>
            </a:r>
            <a:r>
              <a:rPr lang="en-US" sz="2000" b="1" dirty="0">
                <a:solidFill>
                  <a:srgbClr val="FFC000"/>
                </a:solidFill>
              </a:rPr>
              <a:t>Source (channel/platform)</a:t>
            </a:r>
          </a:p>
          <a:p>
            <a:endParaRPr lang="en-US" dirty="0"/>
          </a:p>
        </p:txBody>
      </p:sp>
      <p:pic>
        <p:nvPicPr>
          <p:cNvPr id="3" name="Picture 2"/>
          <p:cNvPicPr>
            <a:picLocks noChangeAspect="1"/>
          </p:cNvPicPr>
          <p:nvPr/>
        </p:nvPicPr>
        <p:blipFill>
          <a:blip r:embed="rId3"/>
          <a:stretch>
            <a:fillRect/>
          </a:stretch>
        </p:blipFill>
        <p:spPr>
          <a:xfrm>
            <a:off x="3823856" y="3697282"/>
            <a:ext cx="4518210" cy="3018164"/>
          </a:xfrm>
          <a:prstGeom prst="rect">
            <a:avLst/>
          </a:prstGeom>
        </p:spPr>
      </p:pic>
    </p:spTree>
    <p:extLst>
      <p:ext uri="{BB962C8B-B14F-4D97-AF65-F5344CB8AC3E}">
        <p14:creationId xmlns:p14="http://schemas.microsoft.com/office/powerpoint/2010/main" val="10802939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tips</a:t>
            </a:r>
          </a:p>
        </p:txBody>
      </p:sp>
      <p:pic>
        <p:nvPicPr>
          <p:cNvPr id="4" name="Picture 3"/>
          <p:cNvPicPr>
            <a:picLocks noChangeAspect="1"/>
          </p:cNvPicPr>
          <p:nvPr/>
        </p:nvPicPr>
        <p:blipFill>
          <a:blip r:embed="rId3"/>
          <a:stretch>
            <a:fillRect/>
          </a:stretch>
        </p:blipFill>
        <p:spPr>
          <a:xfrm>
            <a:off x="6837641" y="2469369"/>
            <a:ext cx="4851946" cy="4212597"/>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435206" y="2108743"/>
            <a:ext cx="6170968" cy="5182008"/>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3200" b="1" dirty="0"/>
          </a:p>
          <a:p>
            <a:pPr marL="0" indent="0">
              <a:buNone/>
            </a:pPr>
            <a:r>
              <a:rPr lang="en-US" sz="2900" b="1" dirty="0"/>
              <a:t>To optimize the effectiveness of your ads:</a:t>
            </a:r>
          </a:p>
          <a:p>
            <a:r>
              <a:rPr lang="en-US" sz="2900" dirty="0"/>
              <a:t>Limit text in images &amp; use high quality images.</a:t>
            </a:r>
          </a:p>
          <a:p>
            <a:pPr lvl="1"/>
            <a:r>
              <a:rPr lang="en-US" sz="2900" dirty="0"/>
              <a:t>Facebook has free stock imagery you can use in the images section of the ad creation tab.</a:t>
            </a:r>
          </a:p>
          <a:p>
            <a:r>
              <a:rPr lang="en-US" sz="2900" dirty="0"/>
              <a:t>Keep text brief but provide context.</a:t>
            </a:r>
          </a:p>
          <a:p>
            <a:r>
              <a:rPr lang="en-US" sz="2900" dirty="0"/>
              <a:t>Always target your audience.</a:t>
            </a:r>
          </a:p>
          <a:p>
            <a:r>
              <a:rPr lang="en-US" sz="2900" dirty="0"/>
              <a:t>Include a clear call-to-action.</a:t>
            </a:r>
          </a:p>
          <a:p>
            <a:r>
              <a:rPr lang="en-US" sz="2900" dirty="0"/>
              <a:t>Be honest; no bait-and-switch marketing.</a:t>
            </a:r>
          </a:p>
          <a:p>
            <a:r>
              <a:rPr lang="en-US" sz="2900" dirty="0"/>
              <a:t>Include captioning on videos.</a:t>
            </a:r>
          </a:p>
          <a:p>
            <a:r>
              <a:rPr lang="en-US" sz="2900" dirty="0"/>
              <a:t>Down a comprehensive guide to writing for social media: </a:t>
            </a:r>
            <a:r>
              <a:rPr lang="en-US" sz="2900" b="1" dirty="0">
                <a:solidFill>
                  <a:schemeClr val="accent1"/>
                </a:solidFill>
              </a:rPr>
              <a:t>bit.ly/</a:t>
            </a:r>
            <a:r>
              <a:rPr lang="en-US" sz="2900" b="1" dirty="0" err="1">
                <a:solidFill>
                  <a:schemeClr val="accent1"/>
                </a:solidFill>
              </a:rPr>
              <a:t>SMwritingGuide</a:t>
            </a:r>
            <a:br>
              <a:rPr lang="en-US" sz="2000" b="1" dirty="0"/>
            </a:br>
            <a:br>
              <a:rPr lang="en-US" sz="2000" b="1" dirty="0"/>
            </a:br>
            <a:endParaRPr lang="en-US" sz="2000" b="1" dirty="0"/>
          </a:p>
          <a:p>
            <a:pPr marL="0" indent="0">
              <a:buNone/>
            </a:pPr>
            <a:endParaRPr lang="en-US" i="1" dirty="0"/>
          </a:p>
          <a:p>
            <a:endParaRPr lang="en-US" dirty="0"/>
          </a:p>
          <a:p>
            <a:endParaRPr lang="en-US" dirty="0"/>
          </a:p>
        </p:txBody>
      </p:sp>
    </p:spTree>
    <p:extLst>
      <p:ext uri="{BB962C8B-B14F-4D97-AF65-F5344CB8AC3E}">
        <p14:creationId xmlns:p14="http://schemas.microsoft.com/office/powerpoint/2010/main" val="6162150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choosing good photos</a:t>
            </a:r>
          </a:p>
        </p:txBody>
      </p:sp>
      <p:sp>
        <p:nvSpPr>
          <p:cNvPr id="3" name="Content Placeholder 2"/>
          <p:cNvSpPr txBox="1">
            <a:spLocks/>
          </p:cNvSpPr>
          <p:nvPr/>
        </p:nvSpPr>
        <p:spPr>
          <a:xfrm>
            <a:off x="459655" y="2532684"/>
            <a:ext cx="6170968" cy="4982887"/>
          </a:xfrm>
          <a:prstGeom prst="rect">
            <a:avLst/>
          </a:prstGeom>
        </p:spPr>
        <p:txBody>
          <a:bodyPr>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3200" b="1" dirty="0"/>
          </a:p>
          <a:p>
            <a:r>
              <a:rPr lang="en-US" sz="2900" dirty="0"/>
              <a:t>High quality </a:t>
            </a:r>
          </a:p>
          <a:p>
            <a:pPr lvl="1"/>
            <a:r>
              <a:rPr lang="en-US" sz="2700" dirty="0"/>
              <a:t>Take your own or use stock images.</a:t>
            </a:r>
          </a:p>
          <a:p>
            <a:r>
              <a:rPr lang="en-US" sz="2900" dirty="0"/>
              <a:t>Limit text on images, especially for ads.</a:t>
            </a:r>
          </a:p>
          <a:p>
            <a:r>
              <a:rPr lang="en-US" sz="2900" dirty="0"/>
              <a:t>Invoke an emotional response/tell a story.</a:t>
            </a:r>
          </a:p>
          <a:p>
            <a:r>
              <a:rPr lang="en-US" sz="2900" dirty="0"/>
              <a:t>People are attracted to bright colors and group shots.</a:t>
            </a:r>
          </a:p>
          <a:p>
            <a:r>
              <a:rPr lang="en-US" sz="2900" dirty="0"/>
              <a:t>Use contrast to help your image stand out.</a:t>
            </a:r>
          </a:p>
          <a:p>
            <a:r>
              <a:rPr lang="en-US" sz="2900" dirty="0"/>
              <a:t>Visit </a:t>
            </a:r>
            <a:r>
              <a:rPr lang="en-US" sz="2900" b="1" dirty="0">
                <a:solidFill>
                  <a:schemeClr val="accent1"/>
                </a:solidFill>
              </a:rPr>
              <a:t>bit.ly/</a:t>
            </a:r>
            <a:r>
              <a:rPr lang="en-US" sz="2900" b="1" dirty="0" err="1">
                <a:solidFill>
                  <a:schemeClr val="accent1"/>
                </a:solidFill>
              </a:rPr>
              <a:t>SelectingImages</a:t>
            </a:r>
            <a:r>
              <a:rPr lang="en-US" sz="2900" b="1" dirty="0">
                <a:solidFill>
                  <a:schemeClr val="accent1"/>
                </a:solidFill>
              </a:rPr>
              <a:t> </a:t>
            </a:r>
            <a:r>
              <a:rPr lang="en-US" sz="2900" dirty="0"/>
              <a:t>for more information on choosing images for social media.</a:t>
            </a:r>
          </a:p>
          <a:p>
            <a:endParaRPr lang="en-US" sz="2900" dirty="0"/>
          </a:p>
          <a:p>
            <a:pPr marL="457200" lvl="1" indent="0">
              <a:buNone/>
            </a:pPr>
            <a:br>
              <a:rPr lang="en-US" sz="2000" b="1" dirty="0"/>
            </a:br>
            <a:br>
              <a:rPr lang="en-US" sz="2000" b="1" dirty="0"/>
            </a:br>
            <a:endParaRPr lang="en-US" sz="2000" b="1" dirty="0"/>
          </a:p>
          <a:p>
            <a:pPr marL="0" indent="0">
              <a:buNone/>
            </a:pPr>
            <a:endParaRPr lang="en-US" i="1" dirty="0"/>
          </a:p>
          <a:p>
            <a:endParaRPr lang="en-US" dirty="0"/>
          </a:p>
          <a:p>
            <a:endParaRPr lang="en-US" dirty="0"/>
          </a:p>
        </p:txBody>
      </p:sp>
      <p:pic>
        <p:nvPicPr>
          <p:cNvPr id="5" name="Picture 4"/>
          <p:cNvPicPr>
            <a:picLocks noChangeAspect="1"/>
          </p:cNvPicPr>
          <p:nvPr/>
        </p:nvPicPr>
        <p:blipFill>
          <a:blip r:embed="rId3"/>
          <a:stretch>
            <a:fillRect/>
          </a:stretch>
        </p:blipFill>
        <p:spPr>
          <a:xfrm>
            <a:off x="6578059" y="2889896"/>
            <a:ext cx="4976632" cy="33177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807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435" y="10327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Ad images</a:t>
            </a:r>
          </a:p>
        </p:txBody>
      </p:sp>
      <p:pic>
        <p:nvPicPr>
          <p:cNvPr id="3" name="Picture 2"/>
          <p:cNvPicPr>
            <a:picLocks noChangeAspect="1"/>
          </p:cNvPicPr>
          <p:nvPr/>
        </p:nvPicPr>
        <p:blipFill rotWithShape="1">
          <a:blip r:embed="rId3"/>
          <a:srcRect l="6014" t="9768" r="8500"/>
          <a:stretch/>
        </p:blipFill>
        <p:spPr>
          <a:xfrm>
            <a:off x="0" y="810240"/>
            <a:ext cx="6543444" cy="4882505"/>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4"/>
          <a:srcRect l="9761" t="14252" r="25519" b="2818"/>
          <a:stretch/>
        </p:blipFill>
        <p:spPr>
          <a:xfrm>
            <a:off x="6733309" y="1261578"/>
            <a:ext cx="4782263" cy="5591532"/>
          </a:xfrm>
          <a:prstGeom prst="rect">
            <a:avLst/>
          </a:prstGeom>
          <a:ln>
            <a:noFill/>
          </a:ln>
          <a:effectLst>
            <a:outerShdw blurRad="190500" algn="tl" rotWithShape="0">
              <a:srgbClr val="000000">
                <a:alpha val="70000"/>
              </a:srgbClr>
            </a:outerShdw>
          </a:effectLst>
        </p:spPr>
      </p:pic>
      <p:sp>
        <p:nvSpPr>
          <p:cNvPr id="5" name="Arrow: Left 4"/>
          <p:cNvSpPr/>
          <p:nvPr/>
        </p:nvSpPr>
        <p:spPr>
          <a:xfrm>
            <a:off x="2195538" y="4547551"/>
            <a:ext cx="929069" cy="317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p:cNvSpPr/>
          <p:nvPr/>
        </p:nvSpPr>
        <p:spPr>
          <a:xfrm>
            <a:off x="7741431" y="1746488"/>
            <a:ext cx="929069" cy="3178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810334"/>
            <a:ext cx="6581724" cy="954107"/>
          </a:xfrm>
          <a:prstGeom prst="rect">
            <a:avLst/>
          </a:prstGeom>
          <a:noFill/>
        </p:spPr>
        <p:txBody>
          <a:bodyPr wrap="square" rtlCol="0">
            <a:spAutoFit/>
          </a:bodyPr>
          <a:lstStyle/>
          <a:p>
            <a:r>
              <a:rPr lang="en-US" sz="1400" dirty="0"/>
              <a:t>You can test up to 6 different images on an ad. I recommend a mix of your own high quality images and stock images. You may also want to consider a slideshow or carousel if that would make sense for what you are promoting.   </a:t>
            </a:r>
          </a:p>
        </p:txBody>
      </p:sp>
    </p:spTree>
    <p:extLst>
      <p:ext uri="{BB962C8B-B14F-4D97-AF65-F5344CB8AC3E}">
        <p14:creationId xmlns:p14="http://schemas.microsoft.com/office/powerpoint/2010/main" val="12467157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Text Placeholder 2"/>
          <p:cNvSpPr>
            <a:spLocks noGrp="1"/>
          </p:cNvSpPr>
          <p:nvPr>
            <p:ph type="body" idx="1"/>
          </p:nvPr>
        </p:nvSpPr>
        <p:spPr>
          <a:xfrm>
            <a:off x="6895559" y="2677644"/>
            <a:ext cx="4612079" cy="2283824"/>
          </a:xfrm>
        </p:spPr>
        <p:txBody>
          <a:bodyPr/>
          <a:lstStyle/>
          <a:p>
            <a:r>
              <a:rPr lang="en-US" dirty="0">
                <a:solidFill>
                  <a:schemeClr val="accent1"/>
                </a:solidFill>
              </a:rPr>
              <a:t>Making sense of the results</a:t>
            </a:r>
          </a:p>
        </p:txBody>
      </p:sp>
    </p:spTree>
    <p:extLst>
      <p:ext uri="{BB962C8B-B14F-4D97-AF65-F5344CB8AC3E}">
        <p14:creationId xmlns:p14="http://schemas.microsoft.com/office/powerpoint/2010/main" val="23696856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Facebook ads insights</a:t>
            </a:r>
          </a:p>
        </p:txBody>
      </p:sp>
      <p:pic>
        <p:nvPicPr>
          <p:cNvPr id="3" name="Picture 2"/>
          <p:cNvPicPr>
            <a:picLocks noChangeAspect="1"/>
          </p:cNvPicPr>
          <p:nvPr/>
        </p:nvPicPr>
        <p:blipFill rotWithShape="1">
          <a:blip r:embed="rId3"/>
          <a:srcRect l="12462" r="7968"/>
          <a:stretch/>
        </p:blipFill>
        <p:spPr>
          <a:xfrm>
            <a:off x="7222293" y="3288900"/>
            <a:ext cx="4420415" cy="2840993"/>
          </a:xfrm>
          <a:prstGeom prst="rect">
            <a:avLst/>
          </a:prstGeom>
          <a:ln>
            <a:noFill/>
          </a:ln>
          <a:effectLst>
            <a:outerShdw blurRad="190500" algn="tl" rotWithShape="0">
              <a:srgbClr val="000000">
                <a:alpha val="70000"/>
              </a:srgbClr>
            </a:outerShdw>
          </a:effectLst>
        </p:spPr>
      </p:pic>
      <p:sp>
        <p:nvSpPr>
          <p:cNvPr id="5" name="Content Placeholder 2"/>
          <p:cNvSpPr txBox="1">
            <a:spLocks/>
          </p:cNvSpPr>
          <p:nvPr/>
        </p:nvSpPr>
        <p:spPr>
          <a:xfrm>
            <a:off x="474325" y="2535382"/>
            <a:ext cx="6170968" cy="4557330"/>
          </a:xfrm>
          <a:prstGeom prst="rect">
            <a:avLst/>
          </a:prstGeom>
        </p:spPr>
        <p:txBody>
          <a:bodyPr>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3200" b="1" dirty="0"/>
          </a:p>
          <a:p>
            <a:pPr marL="0" indent="0">
              <a:buNone/>
            </a:pPr>
            <a:r>
              <a:rPr lang="en-US" sz="3200" b="1" dirty="0"/>
              <a:t>Check your ad performance regularly to make changes and optimize as needed. </a:t>
            </a:r>
            <a:endParaRPr lang="en-US" sz="3200" dirty="0"/>
          </a:p>
          <a:p>
            <a:r>
              <a:rPr lang="en-US" sz="3200" dirty="0"/>
              <a:t>Understand where your ads are appearing and who you are actually reaching.</a:t>
            </a:r>
          </a:p>
          <a:p>
            <a:r>
              <a:rPr lang="en-US" sz="3200" dirty="0"/>
              <a:t>Understand what the numbers mean.</a:t>
            </a:r>
          </a:p>
          <a:p>
            <a:r>
              <a:rPr lang="en-US" sz="3200" dirty="0"/>
              <a:t>Monitor engagement/response.</a:t>
            </a:r>
          </a:p>
          <a:p>
            <a:r>
              <a:rPr lang="en-US" sz="3200" dirty="0"/>
              <a:t>Test images and audiences (A/B Testing).</a:t>
            </a:r>
          </a:p>
          <a:p>
            <a:r>
              <a:rPr lang="en-US" sz="3200" dirty="0"/>
              <a:t>Connect performance to Google Analytics and visitor behavior using trackable links.</a:t>
            </a:r>
          </a:p>
          <a:p>
            <a:endParaRPr lang="en-US" sz="3200" b="1" dirty="0"/>
          </a:p>
          <a:p>
            <a:pPr marL="0" indent="0">
              <a:buNone/>
            </a:pPr>
            <a:br>
              <a:rPr lang="en-US" sz="2000" b="1" dirty="0"/>
            </a:br>
            <a:br>
              <a:rPr lang="en-US" sz="2000" b="1" dirty="0"/>
            </a:br>
            <a:endParaRPr lang="en-US" sz="2000" b="1" dirty="0"/>
          </a:p>
          <a:p>
            <a:pPr marL="0" indent="0">
              <a:buNone/>
            </a:pPr>
            <a:endParaRPr lang="en-US" i="1" dirty="0"/>
          </a:p>
          <a:p>
            <a:endParaRPr lang="en-US" dirty="0"/>
          </a:p>
          <a:p>
            <a:endParaRPr lang="en-US" dirty="0"/>
          </a:p>
        </p:txBody>
      </p:sp>
    </p:spTree>
    <p:extLst>
      <p:ext uri="{BB962C8B-B14F-4D97-AF65-F5344CB8AC3E}">
        <p14:creationId xmlns:p14="http://schemas.microsoft.com/office/powerpoint/2010/main" val="16968984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5" name="Content Placeholder 2"/>
          <p:cNvSpPr txBox="1">
            <a:spLocks/>
          </p:cNvSpPr>
          <p:nvPr/>
        </p:nvSpPr>
        <p:spPr>
          <a:xfrm>
            <a:off x="259172" y="2603104"/>
            <a:ext cx="7031580" cy="4819675"/>
          </a:xfrm>
          <a:prstGeom prst="rect">
            <a:avLst/>
          </a:prstGeom>
        </p:spPr>
        <p:txBody>
          <a:bodyPr>
            <a:normAutofit fontScale="6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900" b="1" dirty="0"/>
              <a:t>Highlights: </a:t>
            </a:r>
            <a:r>
              <a:rPr lang="en-US" sz="2900" dirty="0"/>
              <a:t>as defined by Facebook Business manager</a:t>
            </a:r>
          </a:p>
          <a:p>
            <a:pPr lvl="1"/>
            <a:r>
              <a:rPr lang="en-US" sz="2900" b="1" dirty="0"/>
              <a:t>Results: </a:t>
            </a:r>
            <a:r>
              <a:rPr lang="en-US" sz="2900" dirty="0"/>
              <a:t>The number of times your ad achieved an outcome, based on the objective you selected.</a:t>
            </a:r>
          </a:p>
          <a:p>
            <a:pPr lvl="1"/>
            <a:r>
              <a:rPr lang="en-US" sz="2900" b="1" dirty="0"/>
              <a:t>Reach: </a:t>
            </a:r>
            <a:r>
              <a:rPr lang="en-US" sz="2900" dirty="0"/>
              <a:t>The number of people who saw your ads at least once. Reach is different from impressions, which may include multiple views of your ads by the same people.</a:t>
            </a:r>
          </a:p>
          <a:p>
            <a:pPr lvl="1"/>
            <a:r>
              <a:rPr lang="en-US" sz="2900" b="1" dirty="0"/>
              <a:t>Impressions: </a:t>
            </a:r>
            <a:r>
              <a:rPr lang="en-US" sz="2900" dirty="0"/>
              <a:t>The number of times your ads were viewed</a:t>
            </a:r>
          </a:p>
          <a:p>
            <a:pPr lvl="1"/>
            <a:r>
              <a:rPr lang="en-US" sz="2900" b="1" dirty="0"/>
              <a:t>Frequency: </a:t>
            </a:r>
            <a:r>
              <a:rPr lang="en-US" sz="2900" dirty="0"/>
              <a:t>The average number of times each person saw your ad.</a:t>
            </a:r>
          </a:p>
          <a:p>
            <a:pPr lvl="1"/>
            <a:r>
              <a:rPr lang="en-US" sz="2900" b="1" dirty="0"/>
              <a:t>Cost per Result: </a:t>
            </a:r>
            <a:r>
              <a:rPr lang="en-US" sz="2900" dirty="0"/>
              <a:t>The average cost per result from your ads. </a:t>
            </a:r>
          </a:p>
          <a:p>
            <a:pPr lvl="2"/>
            <a:r>
              <a:rPr lang="en-US" sz="2900" dirty="0"/>
              <a:t>Aim to keep this below $0.50</a:t>
            </a:r>
          </a:p>
          <a:p>
            <a:pPr marL="457200" lvl="1" indent="0">
              <a:buNone/>
            </a:pPr>
            <a:br>
              <a:rPr lang="en-US" sz="25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a:blip r:embed="rId3"/>
          <a:stretch>
            <a:fillRect/>
          </a:stretch>
        </p:blipFill>
        <p:spPr>
          <a:xfrm>
            <a:off x="7532800" y="3432668"/>
            <a:ext cx="4015779" cy="26771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163562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 continued</a:t>
            </a:r>
          </a:p>
        </p:txBody>
      </p:sp>
      <p:sp>
        <p:nvSpPr>
          <p:cNvPr id="5" name="Content Placeholder 2"/>
          <p:cNvSpPr txBox="1">
            <a:spLocks/>
          </p:cNvSpPr>
          <p:nvPr/>
        </p:nvSpPr>
        <p:spPr>
          <a:xfrm>
            <a:off x="151595" y="2876935"/>
            <a:ext cx="7246733" cy="481967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lvl="1"/>
            <a:r>
              <a:rPr lang="en-US" sz="1900" b="1" dirty="0"/>
              <a:t>Relevance: </a:t>
            </a:r>
            <a:r>
              <a:rPr lang="en-US" sz="1900" dirty="0"/>
              <a:t>A rating from 1 to 10 that estimates how well your target audience is responding to your ad. </a:t>
            </a:r>
          </a:p>
          <a:p>
            <a:pPr lvl="2"/>
            <a:r>
              <a:rPr lang="en-US" sz="1900" dirty="0"/>
              <a:t>Aim for at least a 6, but an 8-9 rating is preferred. </a:t>
            </a:r>
          </a:p>
          <a:p>
            <a:pPr lvl="1"/>
            <a:r>
              <a:rPr lang="en-US" sz="1900" b="1" dirty="0"/>
              <a:t>CTR (Click-through rate): </a:t>
            </a:r>
            <a:r>
              <a:rPr lang="en-US" sz="1900" dirty="0"/>
              <a:t>The percentage of times people saw your ad and performed a click (all).</a:t>
            </a:r>
          </a:p>
          <a:p>
            <a:pPr lvl="2"/>
            <a:r>
              <a:rPr lang="en-US" sz="1900" dirty="0"/>
              <a:t>Aim to keep this above 2.5%</a:t>
            </a:r>
          </a:p>
          <a:p>
            <a:pPr lvl="1"/>
            <a:r>
              <a:rPr lang="en-US" sz="1900" b="1" dirty="0"/>
              <a:t>CPM: </a:t>
            </a:r>
            <a:r>
              <a:rPr lang="en-US" sz="1900" dirty="0"/>
              <a:t>The average cost per 1,000 impressions</a:t>
            </a:r>
          </a:p>
          <a:p>
            <a:pPr lvl="1"/>
            <a:r>
              <a:rPr lang="en-US" sz="1900" b="1" dirty="0"/>
              <a:t>CPC (All): </a:t>
            </a:r>
            <a:r>
              <a:rPr lang="en-US" sz="1900" dirty="0"/>
              <a:t>The average cost for each click</a:t>
            </a:r>
          </a:p>
          <a:p>
            <a:pPr lvl="2"/>
            <a:r>
              <a:rPr lang="en-US" sz="1900" dirty="0"/>
              <a:t>Aim to keep this below $0.50</a:t>
            </a:r>
            <a:br>
              <a:rPr lang="en-US" sz="2500" b="1" dirty="0"/>
            </a:br>
            <a:br>
              <a:rPr lang="en-US" sz="2000" b="1" dirty="0"/>
            </a:br>
            <a:endParaRPr lang="en-US" sz="2000" b="1" dirty="0"/>
          </a:p>
          <a:p>
            <a:pPr marL="0" indent="0">
              <a:buNone/>
            </a:pPr>
            <a:endParaRPr lang="en-US" i="1" dirty="0"/>
          </a:p>
          <a:p>
            <a:endParaRPr lang="en-US" dirty="0"/>
          </a:p>
          <a:p>
            <a:endParaRPr lang="en-US" dirty="0"/>
          </a:p>
        </p:txBody>
      </p:sp>
      <p:pic>
        <p:nvPicPr>
          <p:cNvPr id="3" name="Picture 2"/>
          <p:cNvPicPr>
            <a:picLocks noChangeAspect="1"/>
          </p:cNvPicPr>
          <p:nvPr/>
        </p:nvPicPr>
        <p:blipFill>
          <a:blip r:embed="rId3"/>
          <a:stretch>
            <a:fillRect/>
          </a:stretch>
        </p:blipFill>
        <p:spPr>
          <a:xfrm>
            <a:off x="7532800" y="3432668"/>
            <a:ext cx="4015779" cy="26771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0467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525605"/>
            <a:ext cx="12192000" cy="1332395"/>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4"/>
          <a:srcRect l="4326"/>
          <a:stretch/>
        </p:blipFill>
        <p:spPr>
          <a:xfrm>
            <a:off x="5828689" y="92931"/>
            <a:ext cx="4542132" cy="5249219"/>
          </a:xfrm>
          <a:prstGeom prst="rect">
            <a:avLst/>
          </a:prstGeom>
          <a:ln>
            <a:noFill/>
          </a:ln>
          <a:effectLst>
            <a:outerShdw blurRad="190500" algn="tl" rotWithShape="0">
              <a:srgbClr val="000000">
                <a:alpha val="70000"/>
              </a:srgbClr>
            </a:outerShdw>
          </a:effectLst>
        </p:spPr>
      </p:pic>
      <p:sp>
        <p:nvSpPr>
          <p:cNvPr id="4" name="Title 1"/>
          <p:cNvSpPr txBox="1">
            <a:spLocks/>
          </p:cNvSpPr>
          <p:nvPr/>
        </p:nvSpPr>
        <p:spPr>
          <a:xfrm>
            <a:off x="201435" y="103275"/>
            <a:ext cx="8761413" cy="1378345"/>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Example &amp;</a:t>
            </a:r>
            <a:br>
              <a:rPr lang="en-US" dirty="0">
                <a:solidFill>
                  <a:schemeClr val="accent1"/>
                </a:solidFill>
              </a:rPr>
            </a:br>
            <a:r>
              <a:rPr lang="en-US" dirty="0">
                <a:solidFill>
                  <a:schemeClr val="accent1"/>
                </a:solidFill>
              </a:rPr>
              <a:t>live demonstration</a:t>
            </a:r>
          </a:p>
        </p:txBody>
      </p:sp>
      <p:sp>
        <p:nvSpPr>
          <p:cNvPr id="5" name="TextBox 4"/>
          <p:cNvSpPr txBox="1"/>
          <p:nvPr/>
        </p:nvSpPr>
        <p:spPr>
          <a:xfrm>
            <a:off x="166255" y="1203410"/>
            <a:ext cx="4293279" cy="923330"/>
          </a:xfrm>
          <a:prstGeom prst="rect">
            <a:avLst/>
          </a:prstGeom>
          <a:noFill/>
        </p:spPr>
        <p:txBody>
          <a:bodyPr wrap="square" rtlCol="0">
            <a:spAutoFit/>
          </a:bodyPr>
          <a:lstStyle/>
          <a:p>
            <a:r>
              <a:rPr lang="en-US" dirty="0"/>
              <a:t>Check regularly during the course of a campaign as results will shift over time as the algorithm adapts.</a:t>
            </a:r>
          </a:p>
        </p:txBody>
      </p:sp>
      <p:pic>
        <p:nvPicPr>
          <p:cNvPr id="6" name="Picture 5"/>
          <p:cNvPicPr>
            <a:picLocks noChangeAspect="1"/>
          </p:cNvPicPr>
          <p:nvPr/>
        </p:nvPicPr>
        <p:blipFill rotWithShape="1">
          <a:blip r:embed="rId5"/>
          <a:srcRect t="1967"/>
          <a:stretch/>
        </p:blipFill>
        <p:spPr>
          <a:xfrm>
            <a:off x="0" y="3101920"/>
            <a:ext cx="5584197" cy="22402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991387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 </a:t>
            </a:r>
          </a:p>
        </p:txBody>
      </p:sp>
      <p:sp>
        <p:nvSpPr>
          <p:cNvPr id="3" name="Content Placeholder 2"/>
          <p:cNvSpPr>
            <a:spLocks noGrp="1"/>
          </p:cNvSpPr>
          <p:nvPr>
            <p:ph sz="half" idx="1"/>
          </p:nvPr>
        </p:nvSpPr>
        <p:spPr>
          <a:xfrm>
            <a:off x="410077" y="2797641"/>
            <a:ext cx="11198401" cy="3621336"/>
          </a:xfrm>
        </p:spPr>
        <p:txBody>
          <a:bodyPr>
            <a:normAutofit fontScale="92500"/>
          </a:bodyPr>
          <a:lstStyle/>
          <a:p>
            <a:r>
              <a:rPr lang="en-US" sz="2000" dirty="0"/>
              <a:t>If you can track it, you can measure it.</a:t>
            </a:r>
          </a:p>
          <a:p>
            <a:r>
              <a:rPr lang="en-US" sz="2000" dirty="0"/>
              <a:t>Use data to make better strategic decisions—saving both time and money.  </a:t>
            </a:r>
          </a:p>
          <a:p>
            <a:r>
              <a:rPr lang="en-US" sz="2000" dirty="0"/>
              <a:t>Use UTM codes to track the performance of digital campaigns.</a:t>
            </a:r>
          </a:p>
          <a:p>
            <a:r>
              <a:rPr lang="en-US" sz="2000" dirty="0"/>
              <a:t>Always test your links before you post.</a:t>
            </a:r>
          </a:p>
          <a:p>
            <a:r>
              <a:rPr lang="en-US" sz="2000" dirty="0"/>
              <a:t>Use a </a:t>
            </a:r>
            <a:r>
              <a:rPr lang="en-US" sz="2000" dirty="0" err="1"/>
              <a:t>url</a:t>
            </a:r>
            <a:r>
              <a:rPr lang="en-US" sz="2000" dirty="0"/>
              <a:t> </a:t>
            </a:r>
            <a:r>
              <a:rPr lang="en-US" sz="2000" dirty="0" err="1"/>
              <a:t>shortener</a:t>
            </a:r>
            <a:r>
              <a:rPr lang="en-US" sz="2000" dirty="0"/>
              <a:t> to mask tracking codes and to track clicks. </a:t>
            </a:r>
          </a:p>
          <a:p>
            <a:r>
              <a:rPr lang="en-US" sz="2000" dirty="0"/>
              <a:t>Set up a free Google Analytics account for your website to better understand your visitors.</a:t>
            </a:r>
          </a:p>
          <a:p>
            <a:r>
              <a:rPr lang="en-US" sz="2000" dirty="0"/>
              <a:t>Avoid data paralysis, pick a few metrics to keep track of and determine goals. </a:t>
            </a:r>
          </a:p>
          <a:p>
            <a:r>
              <a:rPr lang="en-US" sz="2000" dirty="0"/>
              <a:t>Monitor the performance of your UTM codes in Google Analytics and optimize accordingly.</a:t>
            </a:r>
          </a:p>
          <a:p>
            <a:pPr marL="0" indent="0">
              <a:buNone/>
            </a:pPr>
            <a:endParaRPr lang="en-US" dirty="0"/>
          </a:p>
          <a:p>
            <a:endParaRPr lang="en-US" dirty="0"/>
          </a:p>
        </p:txBody>
      </p:sp>
    </p:spTree>
    <p:extLst>
      <p:ext uri="{BB962C8B-B14F-4D97-AF65-F5344CB8AC3E}">
        <p14:creationId xmlns:p14="http://schemas.microsoft.com/office/powerpoint/2010/main" val="36472943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continued: </a:t>
            </a:r>
          </a:p>
        </p:txBody>
      </p:sp>
      <p:sp>
        <p:nvSpPr>
          <p:cNvPr id="3" name="Content Placeholder 2"/>
          <p:cNvSpPr>
            <a:spLocks noGrp="1"/>
          </p:cNvSpPr>
          <p:nvPr>
            <p:ph sz="half" idx="1"/>
          </p:nvPr>
        </p:nvSpPr>
        <p:spPr>
          <a:xfrm>
            <a:off x="493205" y="2621605"/>
            <a:ext cx="11159283" cy="4143487"/>
          </a:xfrm>
        </p:spPr>
        <p:txBody>
          <a:bodyPr>
            <a:normAutofit fontScale="92500" lnSpcReduction="20000"/>
          </a:bodyPr>
          <a:lstStyle/>
          <a:p>
            <a:r>
              <a:rPr lang="en-US" sz="2000" dirty="0"/>
              <a:t>Social media is a powerful tool for non-profits. </a:t>
            </a:r>
          </a:p>
          <a:p>
            <a:r>
              <a:rPr lang="en-US" sz="2000" dirty="0"/>
              <a:t>Analytics can help you develop a stronger digital communications strategy. </a:t>
            </a:r>
          </a:p>
          <a:p>
            <a:r>
              <a:rPr lang="en-US" sz="2000" dirty="0"/>
              <a:t>Set clear social media goals that are measurable, and look at old data to create a baseline for comparison. </a:t>
            </a:r>
          </a:p>
          <a:p>
            <a:r>
              <a:rPr lang="en-US" sz="2000" dirty="0"/>
              <a:t>Use trackable links and Google Analytics to help you connect the dots between actions and results, enabling you to more accurately evaluate your social media campaigns.</a:t>
            </a:r>
          </a:p>
          <a:p>
            <a:r>
              <a:rPr lang="en-US" sz="2000" dirty="0"/>
              <a:t>Use social media insights to determine when your audience is online and the best days and times to post content.</a:t>
            </a:r>
          </a:p>
          <a:p>
            <a:r>
              <a:rPr lang="en-US" sz="2000" dirty="0"/>
              <a:t>Look at the performance of individual posts to better understand how your audience is engaging with your content and what types of content produce the desired results.  </a:t>
            </a:r>
          </a:p>
          <a:p>
            <a:r>
              <a:rPr lang="en-US" sz="2000" dirty="0"/>
              <a:t>Use social media analytics to determine who you are reaching and the effectiveness of your messaging. </a:t>
            </a:r>
          </a:p>
          <a:p>
            <a:r>
              <a:rPr lang="en-US" sz="2000" dirty="0"/>
              <a:t>Check regularly and become an expert on your audience. </a:t>
            </a:r>
          </a:p>
          <a:p>
            <a:endParaRPr lang="en-US" sz="2000" dirty="0"/>
          </a:p>
          <a:p>
            <a:endParaRPr lang="en-US" sz="2000" dirty="0"/>
          </a:p>
          <a:p>
            <a:endParaRPr lang="en-US" sz="2000" dirty="0"/>
          </a:p>
          <a:p>
            <a:endParaRPr lang="en-US" sz="2000" dirty="0"/>
          </a:p>
          <a:p>
            <a:endParaRPr lang="en-US" dirty="0"/>
          </a:p>
          <a:p>
            <a:endParaRPr lang="en-US" dirty="0"/>
          </a:p>
        </p:txBody>
      </p:sp>
    </p:spTree>
    <p:extLst>
      <p:ext uri="{BB962C8B-B14F-4D97-AF65-F5344CB8AC3E}">
        <p14:creationId xmlns:p14="http://schemas.microsoft.com/office/powerpoint/2010/main" val="241808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 </a:t>
            </a:r>
          </a:p>
        </p:txBody>
      </p:sp>
      <p:sp>
        <p:nvSpPr>
          <p:cNvPr id="3" name="TextBox 2"/>
          <p:cNvSpPr txBox="1"/>
          <p:nvPr/>
        </p:nvSpPr>
        <p:spPr>
          <a:xfrm>
            <a:off x="397875" y="2919235"/>
            <a:ext cx="11583747" cy="4247317"/>
          </a:xfrm>
          <a:prstGeom prst="rect">
            <a:avLst/>
          </a:prstGeom>
          <a:noFill/>
        </p:spPr>
        <p:txBody>
          <a:bodyPr wrap="square" rtlCol="0">
            <a:spAutoFit/>
          </a:bodyPr>
          <a:lstStyle/>
          <a:p>
            <a:r>
              <a:rPr lang="en-US" b="1" dirty="0" err="1">
                <a:solidFill>
                  <a:schemeClr val="accent6">
                    <a:lumMod val="75000"/>
                  </a:schemeClr>
                </a:solidFill>
              </a:rPr>
              <a:t>Url</a:t>
            </a:r>
            <a:r>
              <a:rPr lang="en-US" dirty="0"/>
              <a:t> = https://www.adventistlearningcommunity.com/faith-reason-earth-history</a:t>
            </a:r>
          </a:p>
          <a:p>
            <a:r>
              <a:rPr lang="en-US" b="1" dirty="0">
                <a:solidFill>
                  <a:schemeClr val="accent3"/>
                </a:solidFill>
              </a:rPr>
              <a:t>Campaign</a:t>
            </a:r>
            <a:r>
              <a:rPr lang="en-US" dirty="0"/>
              <a:t> = FaithReasonEarth-2017</a:t>
            </a:r>
          </a:p>
          <a:p>
            <a:r>
              <a:rPr lang="en-US" b="1" dirty="0">
                <a:solidFill>
                  <a:schemeClr val="accent4"/>
                </a:solidFill>
              </a:rPr>
              <a:t>Source</a:t>
            </a:r>
            <a:r>
              <a:rPr lang="en-US" dirty="0"/>
              <a:t> = Social-Media</a:t>
            </a:r>
          </a:p>
          <a:p>
            <a:endParaRPr lang="en-US" dirty="0"/>
          </a:p>
          <a:p>
            <a:r>
              <a:rPr lang="en-US" dirty="0"/>
              <a:t>Put it all together using this formula: </a:t>
            </a:r>
            <a:br>
              <a:rPr lang="en-US" dirty="0"/>
            </a:br>
            <a:r>
              <a:rPr lang="en-US" b="1" dirty="0">
                <a:solidFill>
                  <a:schemeClr val="accent6">
                    <a:lumMod val="75000"/>
                  </a:schemeClr>
                </a:solidFill>
              </a:rPr>
              <a:t>Regular link </a:t>
            </a:r>
            <a:r>
              <a:rPr lang="en-US" b="1" dirty="0"/>
              <a:t>+ ? + </a:t>
            </a:r>
            <a:r>
              <a:rPr lang="en-US" b="1" dirty="0">
                <a:solidFill>
                  <a:schemeClr val="accent3"/>
                </a:solidFill>
              </a:rPr>
              <a:t>Campaign (what event, month, where, etc.) </a:t>
            </a:r>
            <a:r>
              <a:rPr lang="en-US" b="1" dirty="0"/>
              <a:t>+ </a:t>
            </a:r>
            <a:r>
              <a:rPr lang="en-US" b="1" dirty="0">
                <a:solidFill>
                  <a:srgbClr val="FFC000"/>
                </a:solidFill>
              </a:rPr>
              <a:t>Source (channel/platform)</a:t>
            </a:r>
            <a:br>
              <a:rPr lang="en-US" b="1" dirty="0">
                <a:solidFill>
                  <a:srgbClr val="FFC000"/>
                </a:solidFill>
              </a:rPr>
            </a:br>
            <a:br>
              <a:rPr lang="en-US" b="1" dirty="0">
                <a:solidFill>
                  <a:srgbClr val="FFC000"/>
                </a:solidFill>
              </a:rPr>
            </a:br>
            <a:r>
              <a:rPr lang="en-US" b="1" dirty="0">
                <a:solidFill>
                  <a:schemeClr val="accent6">
                    <a:lumMod val="75000"/>
                  </a:schemeClr>
                </a:solidFill>
              </a:rPr>
              <a:t>https://www.adventistlearningcommunity.com/faith-reason-earth-history</a:t>
            </a:r>
            <a:r>
              <a:rPr lang="en-US" dirty="0"/>
              <a:t>?</a:t>
            </a:r>
            <a:r>
              <a:rPr lang="en-US" b="1" dirty="0">
                <a:solidFill>
                  <a:schemeClr val="accent3"/>
                </a:solidFill>
              </a:rPr>
              <a:t>&amp;utm_campaign=</a:t>
            </a:r>
            <a:r>
              <a:rPr lang="en-US" dirty="0"/>
              <a:t>FaithReasonEarth-2017</a:t>
            </a:r>
            <a:r>
              <a:rPr lang="en-US" b="1" dirty="0">
                <a:solidFill>
                  <a:schemeClr val="accent4"/>
                </a:solidFill>
              </a:rPr>
              <a:t>&amp;utm_source=</a:t>
            </a:r>
            <a:r>
              <a:rPr lang="en-US" dirty="0"/>
              <a:t>Social-Media</a:t>
            </a:r>
          </a:p>
          <a:p>
            <a:endParaRPr lang="en-US" dirty="0"/>
          </a:p>
          <a:p>
            <a:br>
              <a:rPr lang="en-US" dirty="0"/>
            </a:br>
            <a:br>
              <a:rPr lang="en-US" dirty="0"/>
            </a:br>
            <a:r>
              <a:rPr lang="en-US" b="1" dirty="0"/>
              <a:t>More information: </a:t>
            </a:r>
            <a:r>
              <a:rPr lang="en-US" u="sng" dirty="0">
                <a:solidFill>
                  <a:schemeClr val="tx1">
                    <a:lumMod val="50000"/>
                    <a:lumOff val="50000"/>
                  </a:schemeClr>
                </a:solidFill>
              </a:rPr>
              <a:t>SDAdata.org/digital-evangelism-blog/</a:t>
            </a:r>
            <a:r>
              <a:rPr lang="en-US" u="sng" dirty="0" err="1">
                <a:solidFill>
                  <a:schemeClr val="tx1">
                    <a:lumMod val="50000"/>
                    <a:lumOff val="50000"/>
                  </a:schemeClr>
                </a:solidFill>
              </a:rPr>
              <a:t>utm</a:t>
            </a:r>
            <a:r>
              <a:rPr lang="en-US" u="sng" dirty="0">
                <a:solidFill>
                  <a:schemeClr val="tx1">
                    <a:lumMod val="50000"/>
                    <a:lumOff val="50000"/>
                  </a:schemeClr>
                </a:solidFill>
              </a:rPr>
              <a:t>-codes-a-guide-to-creating-your-own</a:t>
            </a:r>
          </a:p>
          <a:p>
            <a:endParaRPr lang="en-US" dirty="0"/>
          </a:p>
          <a:p>
            <a:endParaRPr lang="en-US" dirty="0"/>
          </a:p>
        </p:txBody>
      </p:sp>
    </p:spTree>
    <p:extLst>
      <p:ext uri="{BB962C8B-B14F-4D97-AF65-F5344CB8AC3E}">
        <p14:creationId xmlns:p14="http://schemas.microsoft.com/office/powerpoint/2010/main" val="1358455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93205" y="2621605"/>
            <a:ext cx="11159283" cy="4143487"/>
          </a:xfrm>
        </p:spPr>
        <p:txBody>
          <a:bodyPr>
            <a:normAutofit fontScale="92500" lnSpcReduction="10000"/>
          </a:bodyPr>
          <a:lstStyle/>
          <a:p>
            <a:r>
              <a:rPr lang="en-US" sz="2000" dirty="0"/>
              <a:t>Set up a free Facebook Ads Manager or Business Manager account to get started.</a:t>
            </a:r>
          </a:p>
          <a:p>
            <a:r>
              <a:rPr lang="en-US" sz="2000" dirty="0"/>
              <a:t>Facebook Business Manager is ideal for team work.</a:t>
            </a:r>
          </a:p>
          <a:p>
            <a:r>
              <a:rPr lang="en-US" sz="2000" dirty="0"/>
              <a:t>Always target your ads to stretch your advertising dollars.</a:t>
            </a:r>
          </a:p>
          <a:p>
            <a:r>
              <a:rPr lang="en-US" sz="2000" dirty="0"/>
              <a:t>Allow Facebook’s algorithm to work for you, optimizing placements, bid amount and results.</a:t>
            </a:r>
          </a:p>
          <a:p>
            <a:r>
              <a:rPr lang="en-US" sz="2000" dirty="0"/>
              <a:t>Choose a lifetime budget to prevent overspending and schedule your ads.</a:t>
            </a:r>
          </a:p>
          <a:p>
            <a:r>
              <a:rPr lang="en-US" sz="2000" dirty="0"/>
              <a:t>Choose the ad time that best fits your goals.</a:t>
            </a:r>
          </a:p>
          <a:p>
            <a:r>
              <a:rPr lang="en-US" sz="2000" dirty="0"/>
              <a:t>Learn to write for social media and choose strong images without text.</a:t>
            </a:r>
          </a:p>
          <a:p>
            <a:r>
              <a:rPr lang="en-US" sz="2000" dirty="0"/>
              <a:t>Familiarize yourself with ad terminology and monitor your campaigns closely.</a:t>
            </a:r>
          </a:p>
          <a:p>
            <a:r>
              <a:rPr lang="en-US" sz="2000" dirty="0"/>
              <a:t>Use trackable links in ads that direct traffic to your website to monitor performance in Google Analytics.</a:t>
            </a:r>
          </a:p>
          <a:p>
            <a:endParaRPr lang="en-US" sz="2000" dirty="0"/>
          </a:p>
          <a:p>
            <a:endParaRPr lang="en-US" sz="2000" dirty="0"/>
          </a:p>
          <a:p>
            <a:endParaRPr lang="en-US" dirty="0"/>
          </a:p>
          <a:p>
            <a:endParaRPr lang="en-US" dirty="0"/>
          </a:p>
        </p:txBody>
      </p:sp>
      <p:sp>
        <p:nvSpPr>
          <p:cNvPr id="6" name="Title 1">
            <a:extLst>
              <a:ext uri="{FF2B5EF4-FFF2-40B4-BE49-F238E27FC236}">
                <a16:creationId xmlns:a16="http://schemas.microsoft.com/office/drawing/2014/main" id="{C271A8C3-B901-46AF-913E-F9FFCC478192}"/>
              </a:ext>
            </a:extLst>
          </p:cNvPr>
          <p:cNvSpPr txBox="1">
            <a:spLocks/>
          </p:cNvSpPr>
          <p:nvPr/>
        </p:nvSpPr>
        <p:spPr bwMode="gray">
          <a:xfrm>
            <a:off x="1287619" y="955029"/>
            <a:ext cx="8761413" cy="706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Summary continued: </a:t>
            </a:r>
          </a:p>
        </p:txBody>
      </p:sp>
    </p:spTree>
    <p:extLst>
      <p:ext uri="{BB962C8B-B14F-4D97-AF65-F5344CB8AC3E}">
        <p14:creationId xmlns:p14="http://schemas.microsoft.com/office/powerpoint/2010/main" val="19626985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a:xfrm>
            <a:off x="434251" y="2896931"/>
            <a:ext cx="7086323" cy="4385582"/>
          </a:xfrm>
        </p:spPr>
        <p:txBody>
          <a:bodyPr>
            <a:normAutofit/>
          </a:bodyPr>
          <a:lstStyle/>
          <a:p>
            <a:pPr marL="0" indent="0">
              <a:buNone/>
            </a:pPr>
            <a:r>
              <a:rPr lang="en-US" sz="2000" dirty="0"/>
              <a:t>Follow </a:t>
            </a:r>
            <a:r>
              <a:rPr lang="en-US" sz="2000" b="1" dirty="0">
                <a:solidFill>
                  <a:schemeClr val="accent1"/>
                </a:solidFill>
              </a:rPr>
              <a:t>@</a:t>
            </a:r>
            <a:r>
              <a:rPr lang="en-US" sz="2000" b="1" dirty="0" err="1">
                <a:solidFill>
                  <a:schemeClr val="accent1"/>
                </a:solidFill>
              </a:rPr>
              <a:t>DigiEvangelism</a:t>
            </a:r>
            <a:r>
              <a:rPr lang="en-US" sz="2000" b="1" dirty="0">
                <a:solidFill>
                  <a:schemeClr val="accent1"/>
                </a:solidFill>
              </a:rPr>
              <a:t> </a:t>
            </a:r>
            <a:r>
              <a:rPr lang="en-US" sz="2000" dirty="0"/>
              <a:t>on Facebook, Twitter, and Instagram for more digital marketing tips and tricks. </a:t>
            </a:r>
            <a:br>
              <a:rPr lang="en-US" sz="2000" i="1" dirty="0"/>
            </a:br>
            <a:endParaRPr lang="en-US" sz="2000" i="1" dirty="0"/>
          </a:p>
          <a:p>
            <a:pPr marL="0" indent="0">
              <a:buNone/>
            </a:pPr>
            <a:r>
              <a:rPr lang="en-US" sz="2000" dirty="0"/>
              <a:t>Visit </a:t>
            </a:r>
            <a:r>
              <a:rPr lang="en-US" sz="2000" b="1" dirty="0">
                <a:solidFill>
                  <a:schemeClr val="accent1"/>
                </a:solidFill>
              </a:rPr>
              <a:t>SDAdata.org</a:t>
            </a:r>
            <a:r>
              <a:rPr lang="en-US" sz="2000" dirty="0">
                <a:solidFill>
                  <a:schemeClr val="accent1"/>
                </a:solidFill>
              </a:rPr>
              <a:t> </a:t>
            </a:r>
            <a:r>
              <a:rPr lang="en-US" sz="2000" dirty="0"/>
              <a:t>for more resources, blogs, and videos or sign up for our </a:t>
            </a:r>
            <a:r>
              <a:rPr lang="en-US" sz="2000" dirty="0" err="1"/>
              <a:t>eNewsletter</a:t>
            </a:r>
            <a:r>
              <a:rPr lang="en-US" sz="2000" dirty="0"/>
              <a:t> at </a:t>
            </a:r>
            <a:r>
              <a:rPr lang="en-US" sz="2000" b="1" dirty="0">
                <a:solidFill>
                  <a:schemeClr val="accent1"/>
                </a:solidFill>
              </a:rPr>
              <a:t>SDAdata.org/subscribe</a:t>
            </a:r>
            <a:r>
              <a:rPr lang="en-US" sz="2000" dirty="0"/>
              <a:t>.</a:t>
            </a:r>
            <a:r>
              <a:rPr lang="en-US" sz="2000" b="1" dirty="0">
                <a:solidFill>
                  <a:schemeClr val="accent2"/>
                </a:solidFill>
              </a:rPr>
              <a:t>  </a:t>
            </a:r>
            <a:br>
              <a:rPr lang="en-US" sz="2000" dirty="0"/>
            </a:br>
            <a:br>
              <a:rPr lang="en-US" sz="2000" dirty="0"/>
            </a:br>
            <a:br>
              <a:rPr lang="en-US" sz="2000" i="1" dirty="0"/>
            </a:br>
            <a:br>
              <a:rPr lang="en-US" sz="2000" i="1" dirty="0"/>
            </a:br>
            <a:endParaRPr lang="en-US" sz="2000" dirty="0"/>
          </a:p>
          <a:p>
            <a:pPr marL="0" indent="0">
              <a:buNone/>
            </a:pPr>
            <a:br>
              <a:rPr lang="en-US" i="1" dirty="0"/>
            </a:br>
            <a:br>
              <a:rPr lang="en-US" i="1" dirty="0"/>
            </a:br>
            <a:endParaRPr lang="en-US" dirty="0"/>
          </a:p>
        </p:txBody>
      </p:sp>
      <p:pic>
        <p:nvPicPr>
          <p:cNvPr id="6" name="Picture 5"/>
          <p:cNvPicPr>
            <a:picLocks noChangeAspect="1"/>
          </p:cNvPicPr>
          <p:nvPr/>
        </p:nvPicPr>
        <p:blipFill>
          <a:blip r:embed="rId3"/>
          <a:stretch>
            <a:fillRect/>
          </a:stretch>
        </p:blipFill>
        <p:spPr>
          <a:xfrm>
            <a:off x="7633039" y="2393984"/>
            <a:ext cx="4426119" cy="4426119"/>
          </a:xfrm>
          <a:prstGeom prst="rect">
            <a:avLst/>
          </a:prstGeom>
        </p:spPr>
      </p:pic>
    </p:spTree>
    <p:extLst>
      <p:ext uri="{BB962C8B-B14F-4D97-AF65-F5344CB8AC3E}">
        <p14:creationId xmlns:p14="http://schemas.microsoft.com/office/powerpoint/2010/main" val="29574139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9642</TotalTime>
  <Words>4778</Words>
  <Application>Microsoft Office PowerPoint</Application>
  <PresentationFormat>Widescreen</PresentationFormat>
  <Paragraphs>540</Paragraphs>
  <Slides>91</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91</vt:i4>
      </vt:variant>
    </vt:vector>
  </HeadingPairs>
  <TitlesOfParts>
    <vt:vector size="96" baseType="lpstr">
      <vt:lpstr>Arial</vt:lpstr>
      <vt:lpstr>Calibri</vt:lpstr>
      <vt:lpstr>Century Gothic</vt:lpstr>
      <vt:lpstr>Wingdings 3</vt:lpstr>
      <vt:lpstr>Ion Boardroom</vt:lpstr>
      <vt:lpstr>Social Media Advertising/Analytics</vt:lpstr>
      <vt:lpstr>Why is tracking important?</vt:lpstr>
      <vt:lpstr>If you can track it, you can measure it.</vt:lpstr>
      <vt:lpstr>PowerPoint Presentation</vt:lpstr>
      <vt:lpstr>UTM Codes</vt:lpstr>
      <vt:lpstr>What is a UTM code?</vt:lpstr>
      <vt:lpstr>Where can they be used?</vt:lpstr>
      <vt:lpstr>Creating Your Own Tracking Links</vt:lpstr>
      <vt:lpstr>Demonstration </vt:lpstr>
      <vt:lpstr>PowerPoint Presentation</vt:lpstr>
      <vt:lpstr>URL Shorteners</vt:lpstr>
      <vt:lpstr>Why shorten your links?</vt:lpstr>
      <vt:lpstr>PowerPoint Presentation</vt:lpstr>
      <vt:lpstr>PowerPoint Presentation</vt:lpstr>
      <vt:lpstr>They track too!</vt:lpstr>
      <vt:lpstr>The Short List of URL Shorteners</vt:lpstr>
      <vt:lpstr>Google Analytics</vt:lpstr>
      <vt:lpstr>What is it &amp; why do you need it?</vt:lpstr>
      <vt:lpstr>PowerPoint Presentation</vt:lpstr>
      <vt:lpstr>Key terms/metrics</vt:lpstr>
      <vt:lpstr>PowerPoint Presentation</vt:lpstr>
      <vt:lpstr>PowerPoint Presentation</vt:lpstr>
      <vt:lpstr>Other key metrics to monitor</vt:lpstr>
      <vt:lpstr>PowerPoint Presentation</vt:lpstr>
      <vt:lpstr>PowerPoint Presentation</vt:lpstr>
      <vt:lpstr>PowerPoint Presentation</vt:lpstr>
      <vt:lpstr>PowerPoint Presentation</vt:lpstr>
      <vt:lpstr>PowerPoint Presentation</vt:lpstr>
      <vt:lpstr>PowerPoint Presentation</vt:lpstr>
      <vt:lpstr>Overview of Social Media Insights</vt:lpstr>
      <vt:lpstr>PowerPoint Presentation</vt:lpstr>
      <vt:lpstr>Analytics are FREE!</vt:lpstr>
      <vt:lpstr>Key terms</vt:lpstr>
      <vt:lpstr>Setting social media goals</vt:lpstr>
      <vt:lpstr>Creating a baseline</vt:lpstr>
      <vt:lpstr>Sample metrics</vt:lpstr>
      <vt:lpstr>Connecting the dots</vt:lpstr>
      <vt:lpstr>Top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advanced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Facebook Ads/Business Manager</vt:lpstr>
      <vt:lpstr>Ads Manager basics</vt:lpstr>
      <vt:lpstr>Business Manager basics</vt:lpstr>
      <vt:lpstr>PowerPoint Presentation</vt:lpstr>
      <vt:lpstr>Targeting</vt:lpstr>
      <vt:lpstr>Basic ways to target</vt:lpstr>
      <vt:lpstr>PowerPoint Presentation</vt:lpstr>
      <vt:lpstr>PowerPoint Presentation</vt:lpstr>
      <vt:lpstr>Advanced ways to target</vt:lpstr>
      <vt:lpstr>PowerPoint Presentation</vt:lpstr>
      <vt:lpstr>Ad Placement</vt:lpstr>
      <vt:lpstr>PowerPoint Presentation</vt:lpstr>
      <vt:lpstr>Placements</vt:lpstr>
      <vt:lpstr>Budget &amp; Schedule</vt:lpstr>
      <vt:lpstr>PowerPoint Presentation</vt:lpstr>
      <vt:lpstr>Types of Ads</vt:lpstr>
      <vt:lpstr>Promote your page</vt:lpstr>
      <vt:lpstr>Website ads</vt:lpstr>
      <vt:lpstr>Boosted posts</vt:lpstr>
      <vt:lpstr>Video views</vt:lpstr>
      <vt:lpstr>Event response ads</vt:lpstr>
      <vt:lpstr>PowerPoint Presentation</vt:lpstr>
      <vt:lpstr>General tips</vt:lpstr>
      <vt:lpstr>Guidelines for choosing good photos</vt:lpstr>
      <vt:lpstr>PowerPoint Presentation</vt:lpstr>
      <vt:lpstr>Analysis</vt:lpstr>
      <vt:lpstr>Facebook ads insights</vt:lpstr>
      <vt:lpstr>Key terms</vt:lpstr>
      <vt:lpstr>Key terms continued</vt:lpstr>
      <vt:lpstr>PowerPoint Presentation</vt:lpstr>
      <vt:lpstr>In summary: </vt:lpstr>
      <vt:lpstr>Summary continued: </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101</dc:title>
  <dc:creator>Jamie Jean Schneider</dc:creator>
  <cp:lastModifiedBy>Jamie Jean Domm</cp:lastModifiedBy>
  <cp:revision>157</cp:revision>
  <dcterms:created xsi:type="dcterms:W3CDTF">2016-10-10T01:23:00Z</dcterms:created>
  <dcterms:modified xsi:type="dcterms:W3CDTF">2018-05-22T20:14:39Z</dcterms:modified>
</cp:coreProperties>
</file>