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89" r:id="rId3"/>
    <p:sldId id="258" r:id="rId4"/>
    <p:sldId id="257" r:id="rId5"/>
    <p:sldId id="259" r:id="rId6"/>
    <p:sldId id="260" r:id="rId7"/>
    <p:sldId id="261" r:id="rId8"/>
    <p:sldId id="262" r:id="rId9"/>
    <p:sldId id="263" r:id="rId10"/>
    <p:sldId id="264" r:id="rId11"/>
    <p:sldId id="305" r:id="rId12"/>
    <p:sldId id="291" r:id="rId13"/>
    <p:sldId id="292" r:id="rId14"/>
    <p:sldId id="293" r:id="rId15"/>
    <p:sldId id="294" r:id="rId16"/>
    <p:sldId id="295" r:id="rId17"/>
    <p:sldId id="296" r:id="rId18"/>
    <p:sldId id="297" r:id="rId19"/>
    <p:sldId id="298" r:id="rId20"/>
    <p:sldId id="299" r:id="rId21"/>
    <p:sldId id="300" r:id="rId22"/>
    <p:sldId id="306" r:id="rId23"/>
    <p:sldId id="301" r:id="rId24"/>
    <p:sldId id="302" r:id="rId25"/>
    <p:sldId id="303" r:id="rId26"/>
    <p:sldId id="304" r:id="rId27"/>
    <p:sldId id="307"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80798" autoAdjust="0"/>
  </p:normalViewPr>
  <p:slideViewPr>
    <p:cSldViewPr snapToGrid="0">
      <p:cViewPr varScale="1">
        <p:scale>
          <a:sx n="80" d="100"/>
          <a:sy n="80" d="100"/>
        </p:scale>
        <p:origin x="528"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37C35-3E4E-428F-9A7E-A486B1D19899}" type="datetimeFigureOut">
              <a:rPr lang="en-US" smtClean="0"/>
              <a:t>3/29/2017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5A813-8A05-44F6-A7B3-CD21427E8F98}" type="slidenum">
              <a:rPr lang="en-US" smtClean="0"/>
              <a:t>‹#›</a:t>
            </a:fld>
            <a:endParaRPr lang="en-US"/>
          </a:p>
        </p:txBody>
      </p:sp>
    </p:spTree>
    <p:extLst>
      <p:ext uri="{BB962C8B-B14F-4D97-AF65-F5344CB8AC3E}">
        <p14:creationId xmlns:p14="http://schemas.microsoft.com/office/powerpoint/2010/main" val="85577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popsugar.com/tech/Snapchat-Adds-Lenses-Paid-Replays-3841569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coming to the first session of our Social Media 101 Course.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1</a:t>
            </a:fld>
            <a:endParaRPr lang="en-US"/>
          </a:p>
        </p:txBody>
      </p:sp>
    </p:spTree>
    <p:extLst>
      <p:ext uri="{BB962C8B-B14F-4D97-AF65-F5344CB8AC3E}">
        <p14:creationId xmlns:p14="http://schemas.microsoft.com/office/powerpoint/2010/main" val="340574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stand out, you then need to determine the right communications mix. The average person has to see something at least 7 times before they are motivated</a:t>
            </a:r>
            <a:r>
              <a:rPr lang="en-US" baseline="0" dirty="0"/>
              <a:t> to action. </a:t>
            </a:r>
            <a:endParaRPr lang="en-US" dirty="0"/>
          </a:p>
          <a:p>
            <a:endParaRPr lang="en-US" dirty="0"/>
          </a:p>
          <a:p>
            <a:r>
              <a:rPr lang="en-US" dirty="0"/>
              <a:t>I do want to be very clear about something.</a:t>
            </a:r>
            <a:r>
              <a:rPr lang="en-US" baseline="0" dirty="0"/>
              <a:t> At this time, digital communications is a way of magnifying the impact of traditional means, not replacing it. </a:t>
            </a:r>
            <a:endParaRPr lang="en-US" dirty="0"/>
          </a:p>
        </p:txBody>
      </p:sp>
      <p:sp>
        <p:nvSpPr>
          <p:cNvPr id="4" name="Slide Number Placeholder 3"/>
          <p:cNvSpPr>
            <a:spLocks noGrp="1"/>
          </p:cNvSpPr>
          <p:nvPr>
            <p:ph type="sldNum" sz="quarter" idx="10"/>
          </p:nvPr>
        </p:nvSpPr>
        <p:spPr/>
        <p:txBody>
          <a:bodyPr/>
          <a:lstStyle/>
          <a:p>
            <a:fld id="{FAD448D5-87EA-4DD8-958C-BA41C05927BE}" type="slidenum">
              <a:rPr lang="en-US" smtClean="0"/>
              <a:t>10</a:t>
            </a:fld>
            <a:endParaRPr lang="en-US"/>
          </a:p>
        </p:txBody>
      </p:sp>
    </p:spTree>
    <p:extLst>
      <p:ext uri="{BB962C8B-B14F-4D97-AF65-F5344CB8AC3E}">
        <p14:creationId xmlns:p14="http://schemas.microsoft.com/office/powerpoint/2010/main" val="77539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 is still No. 1. Despite what you may have heard, everyone uses Facebook. Everyone. It is the new website. For example, how many of you have</a:t>
            </a:r>
            <a:r>
              <a:rPr lang="en-US" baseline="0" dirty="0"/>
              <a:t> a Facebook account? I usually recommend that a brand start with a strong Facebook presence. </a:t>
            </a:r>
            <a:br>
              <a:rPr lang="en-US" dirty="0"/>
            </a:br>
            <a:br>
              <a:rPr lang="en-US" dirty="0"/>
            </a:br>
            <a:r>
              <a:rPr lang="en-US" dirty="0"/>
              <a:t>Data as of May 2016</a:t>
            </a:r>
          </a:p>
        </p:txBody>
      </p:sp>
      <p:sp>
        <p:nvSpPr>
          <p:cNvPr id="4" name="Slide Number Placeholder 3"/>
          <p:cNvSpPr>
            <a:spLocks noGrp="1"/>
          </p:cNvSpPr>
          <p:nvPr>
            <p:ph type="sldNum" sz="quarter" idx="10"/>
          </p:nvPr>
        </p:nvSpPr>
        <p:spPr/>
        <p:txBody>
          <a:bodyPr/>
          <a:lstStyle/>
          <a:p>
            <a:fld id="{BA95A813-8A05-44F6-A7B3-CD21427E8F98}" type="slidenum">
              <a:rPr lang="en-US" smtClean="0"/>
              <a:t>12</a:t>
            </a:fld>
            <a:endParaRPr lang="en-US"/>
          </a:p>
        </p:txBody>
      </p:sp>
    </p:spTree>
    <p:extLst>
      <p:ext uri="{BB962C8B-B14F-4D97-AF65-F5344CB8AC3E}">
        <p14:creationId xmlns:p14="http://schemas.microsoft.com/office/powerpoint/2010/main" val="1770524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13</a:t>
            </a:fld>
            <a:endParaRPr lang="en-US"/>
          </a:p>
        </p:txBody>
      </p:sp>
    </p:spTree>
    <p:extLst>
      <p:ext uri="{BB962C8B-B14F-4D97-AF65-F5344CB8AC3E}">
        <p14:creationId xmlns:p14="http://schemas.microsoft.com/office/powerpoint/2010/main" val="482158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Twitter users are news junkies who use the network to seek out information about what’s happening in the world. The micro-blogging platform is also a place for people to connect with brands, and have a conversation.</a:t>
            </a:r>
          </a:p>
        </p:txBody>
      </p:sp>
      <p:sp>
        <p:nvSpPr>
          <p:cNvPr id="4" name="Slide Number Placeholder 3"/>
          <p:cNvSpPr>
            <a:spLocks noGrp="1"/>
          </p:cNvSpPr>
          <p:nvPr>
            <p:ph type="sldNum" sz="quarter" idx="10"/>
          </p:nvPr>
        </p:nvSpPr>
        <p:spPr/>
        <p:txBody>
          <a:bodyPr/>
          <a:lstStyle/>
          <a:p>
            <a:fld id="{BA95A813-8A05-44F6-A7B3-CD21427E8F98}" type="slidenum">
              <a:rPr lang="en-US" smtClean="0"/>
              <a:t>14</a:t>
            </a:fld>
            <a:endParaRPr lang="en-US"/>
          </a:p>
        </p:txBody>
      </p:sp>
    </p:spTree>
    <p:extLst>
      <p:ext uri="{BB962C8B-B14F-4D97-AF65-F5344CB8AC3E}">
        <p14:creationId xmlns:p14="http://schemas.microsoft.com/office/powerpoint/2010/main" val="3250978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trying to reach a younger demographic,</a:t>
            </a:r>
            <a:r>
              <a:rPr lang="en-US" baseline="0" dirty="0"/>
              <a:t> make sure you’re on Instagram. We now live in a highly visual society and most young people are more interested in pictures and stories than reading articles.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16</a:t>
            </a:fld>
            <a:endParaRPr lang="en-US"/>
          </a:p>
        </p:txBody>
      </p:sp>
    </p:spTree>
    <p:extLst>
      <p:ext uri="{BB962C8B-B14F-4D97-AF65-F5344CB8AC3E}">
        <p14:creationId xmlns:p14="http://schemas.microsoft.com/office/powerpoint/2010/main" val="3305866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 relatively</a:t>
            </a:r>
            <a:r>
              <a:rPr lang="en-US" baseline="0" dirty="0"/>
              <a:t> simple application that you can only use on your phone to share pictures and videos less than 60 secs in length. You can have a personal account or a business account. I you are an official ministry, you should have a business account.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17</a:t>
            </a:fld>
            <a:endParaRPr lang="en-US"/>
          </a:p>
        </p:txBody>
      </p:sp>
    </p:spTree>
    <p:extLst>
      <p:ext uri="{BB962C8B-B14F-4D97-AF65-F5344CB8AC3E}">
        <p14:creationId xmlns:p14="http://schemas.microsoft.com/office/powerpoint/2010/main" val="3531296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an FYI, I’m not promoting spiritualism, this</a:t>
            </a:r>
            <a:r>
              <a:rPr lang="en-US" baseline="0" dirty="0"/>
              <a:t> is the actual logo for snapchat. It reflects the fact that your posts disappear after a certain amount of time. This creates a sense of a safe place for young people to openly express themselves. </a:t>
            </a:r>
          </a:p>
          <a:p>
            <a:endParaRPr lang="en-US" baseline="0" dirty="0"/>
          </a:p>
          <a:p>
            <a:r>
              <a:rPr lang="en-US" dirty="0"/>
              <a:t>Snapchat’s users may skew younger, but they’re not the only ones who use the app. Increasingly, older users and brands are jumping on the bandwagon. But if you want to reach teens,</a:t>
            </a:r>
            <a:r>
              <a:rPr lang="en-US" baseline="0" dirty="0"/>
              <a:t> this is the platform along with Instagram.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18</a:t>
            </a:fld>
            <a:endParaRPr lang="en-US"/>
          </a:p>
        </p:txBody>
      </p:sp>
    </p:spTree>
    <p:extLst>
      <p:ext uri="{BB962C8B-B14F-4D97-AF65-F5344CB8AC3E}">
        <p14:creationId xmlns:p14="http://schemas.microsoft.com/office/powerpoint/2010/main" val="1525828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hlinkClick r:id="rId3"/>
              </a:rPr>
              <a:t>Lenses</a:t>
            </a:r>
            <a:r>
              <a:rPr lang="en-US" dirty="0"/>
              <a:t> are like filters but specifically for selfies. Your </a:t>
            </a:r>
            <a:r>
              <a:rPr lang="en-US" dirty="0" err="1"/>
              <a:t>Snapcode</a:t>
            </a:r>
            <a:r>
              <a:rPr lang="en-US" dirty="0"/>
              <a:t> is a code that can be scanned by anyone who wants to be your friend. Live Stories are a fun way Snapchat combines Snaps from either a specific location or event. Discover allows you to find content from different publishers.</a:t>
            </a:r>
          </a:p>
        </p:txBody>
      </p:sp>
      <p:sp>
        <p:nvSpPr>
          <p:cNvPr id="4" name="Slide Number Placeholder 3"/>
          <p:cNvSpPr>
            <a:spLocks noGrp="1"/>
          </p:cNvSpPr>
          <p:nvPr>
            <p:ph type="sldNum" sz="quarter" idx="10"/>
          </p:nvPr>
        </p:nvSpPr>
        <p:spPr/>
        <p:txBody>
          <a:bodyPr/>
          <a:lstStyle/>
          <a:p>
            <a:fld id="{BA95A813-8A05-44F6-A7B3-CD21427E8F98}" type="slidenum">
              <a:rPr lang="en-US" smtClean="0"/>
              <a:t>19</a:t>
            </a:fld>
            <a:endParaRPr lang="en-US"/>
          </a:p>
        </p:txBody>
      </p:sp>
    </p:spTree>
    <p:extLst>
      <p:ext uri="{BB962C8B-B14F-4D97-AF65-F5344CB8AC3E}">
        <p14:creationId xmlns:p14="http://schemas.microsoft.com/office/powerpoint/2010/main" val="3287813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Pinterest remains one of the most fundamentally useful social networks. It’s the network of choice for planners—pinners use it to plan for holidays, travel, and special events like weddings. It’s primarily popular with female users (but men are catching on).</a:t>
            </a:r>
          </a:p>
        </p:txBody>
      </p:sp>
      <p:sp>
        <p:nvSpPr>
          <p:cNvPr id="4" name="Slide Number Placeholder 3"/>
          <p:cNvSpPr>
            <a:spLocks noGrp="1"/>
          </p:cNvSpPr>
          <p:nvPr>
            <p:ph type="sldNum" sz="quarter" idx="10"/>
          </p:nvPr>
        </p:nvSpPr>
        <p:spPr/>
        <p:txBody>
          <a:bodyPr/>
          <a:lstStyle/>
          <a:p>
            <a:fld id="{BA95A813-8A05-44F6-A7B3-CD21427E8F98}" type="slidenum">
              <a:rPr lang="en-US" smtClean="0"/>
              <a:t>20</a:t>
            </a:fld>
            <a:endParaRPr lang="en-US"/>
          </a:p>
        </p:txBody>
      </p:sp>
    </p:spTree>
    <p:extLst>
      <p:ext uri="{BB962C8B-B14F-4D97-AF65-F5344CB8AC3E}">
        <p14:creationId xmlns:p14="http://schemas.microsoft.com/office/powerpoint/2010/main" val="1458404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It’s a digital bulletin board</a:t>
            </a:r>
            <a:r>
              <a:rPr lang="en-US" baseline="0" dirty="0"/>
              <a:t> used to categorize and organize content by interest or topic.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pin is an image added to Pinterest. You can link to an image from a Web site or upload an image from your computer. Once something is pinned, it can then be </a:t>
            </a:r>
            <a:r>
              <a:rPr lang="en-US" dirty="0" err="1"/>
              <a:t>repinned</a:t>
            </a:r>
            <a:r>
              <a:rPr lang="en-US" dirty="0"/>
              <a:t> (aka shared) by other Pinterest users. This is how content spreads virally.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Boards are where your pins live. You can have separate boards for subjects such as a wedding, inspirational quotes, fashion or healthy</a:t>
            </a:r>
            <a:r>
              <a:rPr lang="en-US" baseline="0" dirty="0"/>
              <a:t> </a:t>
            </a:r>
            <a:r>
              <a:rPr lang="en-US" dirty="0"/>
              <a:t>recipes.</a:t>
            </a:r>
          </a:p>
        </p:txBody>
      </p:sp>
      <p:sp>
        <p:nvSpPr>
          <p:cNvPr id="4" name="Slide Number Placeholder 3"/>
          <p:cNvSpPr>
            <a:spLocks noGrp="1"/>
          </p:cNvSpPr>
          <p:nvPr>
            <p:ph type="sldNum" sz="quarter" idx="10"/>
          </p:nvPr>
        </p:nvSpPr>
        <p:spPr/>
        <p:txBody>
          <a:bodyPr/>
          <a:lstStyle/>
          <a:p>
            <a:fld id="{BA95A813-8A05-44F6-A7B3-CD21427E8F98}" type="slidenum">
              <a:rPr lang="en-US" smtClean="0"/>
              <a:t>21</a:t>
            </a:fld>
            <a:endParaRPr lang="en-US"/>
          </a:p>
        </p:txBody>
      </p:sp>
    </p:spTree>
    <p:extLst>
      <p:ext uri="{BB962C8B-B14F-4D97-AF65-F5344CB8AC3E}">
        <p14:creationId xmlns:p14="http://schemas.microsoft.com/office/powerpoint/2010/main" val="3020521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grab</a:t>
            </a:r>
            <a:r>
              <a:rPr lang="en-US" baseline="0" dirty="0"/>
              <a:t> an outline to follow along with for this series. </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2</a:t>
            </a:fld>
            <a:endParaRPr lang="en-US"/>
          </a:p>
        </p:txBody>
      </p:sp>
    </p:spTree>
    <p:extLst>
      <p:ext uri="{BB962C8B-B14F-4D97-AF65-F5344CB8AC3E}">
        <p14:creationId xmlns:p14="http://schemas.microsoft.com/office/powerpoint/2010/main" val="3296974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Meme pictures </a:t>
            </a:r>
            <a:r>
              <a:rPr lang="en-US" sz="1200" i="1" kern="1200" dirty="0">
                <a:solidFill>
                  <a:schemeClr val="tx1"/>
                </a:solidFill>
                <a:effectLst/>
                <a:latin typeface="+mn-lt"/>
                <a:ea typeface="+mn-ea"/>
                <a:cs typeface="+mn-cs"/>
              </a:rPr>
              <a:t>generally</a:t>
            </a:r>
            <a:r>
              <a:rPr lang="en-US" sz="1200" kern="1200" dirty="0">
                <a:solidFill>
                  <a:schemeClr val="tx1"/>
                </a:solidFill>
                <a:effectLst/>
                <a:latin typeface="+mn-lt"/>
                <a:ea typeface="+mn-ea"/>
                <a:cs typeface="+mn-cs"/>
              </a:rPr>
              <a:t> belong to a canon of existing popular memes (you can’t make a meme with any random picture). Meme images convey specific emotion (Win Kid) and text must match, i.e. (Pathway to Health was a WIN, so it fits with Win Kid). Memes are tricky to get right if you don’t know the culture and what is currently popular. The easiest way to look out of touch is misuse of memes, often appears as “trying too hard."</a:t>
            </a:r>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23</a:t>
            </a:fld>
            <a:endParaRPr lang="en-US"/>
          </a:p>
        </p:txBody>
      </p:sp>
    </p:spTree>
    <p:extLst>
      <p:ext uri="{BB962C8B-B14F-4D97-AF65-F5344CB8AC3E}">
        <p14:creationId xmlns:p14="http://schemas.microsoft.com/office/powerpoint/2010/main" val="3366269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26</a:t>
            </a:fld>
            <a:endParaRPr lang="en-US"/>
          </a:p>
        </p:txBody>
      </p:sp>
    </p:spTree>
    <p:extLst>
      <p:ext uri="{BB962C8B-B14F-4D97-AF65-F5344CB8AC3E}">
        <p14:creationId xmlns:p14="http://schemas.microsoft.com/office/powerpoint/2010/main" val="4232090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27</a:t>
            </a:fld>
            <a:endParaRPr lang="en-US"/>
          </a:p>
        </p:txBody>
      </p:sp>
    </p:spTree>
    <p:extLst>
      <p:ext uri="{BB962C8B-B14F-4D97-AF65-F5344CB8AC3E}">
        <p14:creationId xmlns:p14="http://schemas.microsoft.com/office/powerpoint/2010/main" val="2274437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mn-lt"/>
                <a:ea typeface="+mn-ea"/>
                <a:cs typeface="+mn-cs"/>
              </a:rPr>
              <a:t>I</a:t>
            </a:r>
            <a:r>
              <a:rPr lang="en-US" sz="1200" b="0" i="0" u="none" strike="noStrike" kern="1200" cap="none" baseline="0" dirty="0">
                <a:solidFill>
                  <a:schemeClr val="tx1"/>
                </a:solidFill>
                <a:effectLst/>
                <a:latin typeface="+mn-lt"/>
                <a:ea typeface="+mn-ea"/>
                <a:cs typeface="+mn-cs"/>
              </a:rPr>
              <a:t> know this is a lot of information. So I wanted to allow for plenty of question and answer time. I’m also happy to live-demo anything else you want to see. </a:t>
            </a:r>
          </a:p>
          <a:p>
            <a:endParaRPr lang="en-US" sz="1200" b="0" i="0" u="none" strike="noStrike" kern="1200" cap="none" baseline="0" dirty="0">
              <a:solidFill>
                <a:schemeClr val="tx1"/>
              </a:solidFill>
              <a:effectLst/>
              <a:latin typeface="+mn-lt"/>
              <a:ea typeface="+mn-ea"/>
              <a:cs typeface="+mn-cs"/>
            </a:endParaRPr>
          </a:p>
          <a:p>
            <a:r>
              <a:rPr lang="en-US" sz="1200" b="0" i="0" u="none" strike="noStrike" kern="1200" cap="none" baseline="0" dirty="0">
                <a:solidFill>
                  <a:schemeClr val="tx1"/>
                </a:solidFill>
                <a:effectLst/>
                <a:latin typeface="+mn-lt"/>
                <a:ea typeface="+mn-ea"/>
                <a:cs typeface="+mn-cs"/>
              </a:rPr>
              <a:t>For those of you who want to receive a copy of this presentation, see me afterwards to give me your email address. </a:t>
            </a:r>
            <a:endParaRPr lang="en-US" dirty="0"/>
          </a:p>
        </p:txBody>
      </p:sp>
      <p:sp>
        <p:nvSpPr>
          <p:cNvPr id="4" name="Slide Number Placeholder 3"/>
          <p:cNvSpPr>
            <a:spLocks noGrp="1"/>
          </p:cNvSpPr>
          <p:nvPr>
            <p:ph type="sldNum" sz="quarter" idx="10"/>
          </p:nvPr>
        </p:nvSpPr>
        <p:spPr/>
        <p:txBody>
          <a:bodyPr/>
          <a:lstStyle/>
          <a:p>
            <a:fld id="{FAD448D5-87EA-4DD8-958C-BA41C05927BE}" type="slidenum">
              <a:rPr lang="en-US" smtClean="0"/>
              <a:t>28</a:t>
            </a:fld>
            <a:endParaRPr lang="en-US"/>
          </a:p>
        </p:txBody>
      </p:sp>
    </p:spTree>
    <p:extLst>
      <p:ext uri="{BB962C8B-B14F-4D97-AF65-F5344CB8AC3E}">
        <p14:creationId xmlns:p14="http://schemas.microsoft.com/office/powerpoint/2010/main" val="370392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I don’t know, so a little bit about who I am. With nearly</a:t>
            </a:r>
            <a:r>
              <a:rPr lang="en-US" baseline="0" dirty="0"/>
              <a:t> 10 years experience, m</a:t>
            </a:r>
            <a:r>
              <a:rPr lang="en-US" dirty="0"/>
              <a:t>y specialty</a:t>
            </a:r>
            <a:r>
              <a:rPr lang="en-US" baseline="0" dirty="0"/>
              <a:t> is building multi-channel, multi-platform digital strategies from the ground up with limited budget and resources. I am part of a new department at NAD called Social Media &amp; Big Data that serves to connect members &amp; mission through technology. </a:t>
            </a:r>
            <a:endParaRPr lang="en-US" dirty="0"/>
          </a:p>
        </p:txBody>
      </p:sp>
      <p:sp>
        <p:nvSpPr>
          <p:cNvPr id="4" name="Slide Number Placeholder 3"/>
          <p:cNvSpPr>
            <a:spLocks noGrp="1"/>
          </p:cNvSpPr>
          <p:nvPr>
            <p:ph type="sldNum" sz="quarter" idx="10"/>
          </p:nvPr>
        </p:nvSpPr>
        <p:spPr/>
        <p:txBody>
          <a:bodyPr/>
          <a:lstStyle/>
          <a:p>
            <a:fld id="{FAD448D5-87EA-4DD8-958C-BA41C05927BE}" type="slidenum">
              <a:rPr lang="en-US" smtClean="0"/>
              <a:t>3</a:t>
            </a:fld>
            <a:endParaRPr lang="en-US"/>
          </a:p>
        </p:txBody>
      </p:sp>
    </p:spTree>
    <p:extLst>
      <p:ext uri="{BB962C8B-B14F-4D97-AF65-F5344CB8AC3E}">
        <p14:creationId xmlns:p14="http://schemas.microsoft.com/office/powerpoint/2010/main" val="255531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a:t>
            </a:r>
            <a:r>
              <a:rPr lang="en-US" baseline="0" dirty="0"/>
              <a:t> live at a unique time. </a:t>
            </a:r>
            <a:r>
              <a:rPr lang="en-US" sz="1200" kern="1200" dirty="0">
                <a:solidFill>
                  <a:schemeClr val="tx1"/>
                </a:solidFill>
                <a:effectLst/>
                <a:latin typeface="+mn-lt"/>
                <a:ea typeface="+mn-ea"/>
                <a:cs typeface="+mn-cs"/>
              </a:rPr>
              <a:t>For the first time in human history, every one of us has the potential to witness to the world via the power of social media. As disciples, I believe each of us has an obligation to be social media ambassadors for Christ within our own sphere of influence. If we work together, we can easily spread the gospel to the ends of the earth in just a few short years. My goal</a:t>
            </a:r>
            <a:r>
              <a:rPr lang="en-US" sz="1200" kern="1200" baseline="0" dirty="0">
                <a:solidFill>
                  <a:schemeClr val="tx1"/>
                </a:solidFill>
                <a:effectLst/>
                <a:latin typeface="+mn-lt"/>
                <a:ea typeface="+mn-ea"/>
                <a:cs typeface="+mn-cs"/>
              </a:rPr>
              <a:t> is to provide resources and tools to better equip you for this work. </a:t>
            </a:r>
            <a:endParaRPr lang="en-US" dirty="0"/>
          </a:p>
          <a:p>
            <a:endParaRPr lang="en-US" dirty="0"/>
          </a:p>
        </p:txBody>
      </p:sp>
      <p:sp>
        <p:nvSpPr>
          <p:cNvPr id="4" name="Slide Number Placeholder 3"/>
          <p:cNvSpPr>
            <a:spLocks noGrp="1"/>
          </p:cNvSpPr>
          <p:nvPr>
            <p:ph type="sldNum" sz="quarter" idx="10"/>
          </p:nvPr>
        </p:nvSpPr>
        <p:spPr/>
        <p:txBody>
          <a:bodyPr/>
          <a:lstStyle/>
          <a:p>
            <a:fld id="{BA95A813-8A05-44F6-A7B3-CD21427E8F98}" type="slidenum">
              <a:rPr lang="en-US" smtClean="0"/>
              <a:t>4</a:t>
            </a:fld>
            <a:endParaRPr lang="en-US"/>
          </a:p>
        </p:txBody>
      </p:sp>
    </p:spTree>
    <p:extLst>
      <p:ext uri="{BB962C8B-B14F-4D97-AF65-F5344CB8AC3E}">
        <p14:creationId xmlns:p14="http://schemas.microsoft.com/office/powerpoint/2010/main" val="157704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represents</a:t>
            </a:r>
            <a:r>
              <a:rPr lang="en-US" baseline="0" dirty="0"/>
              <a:t> a bold new frontier for mission. The numbers are simply staggering. </a:t>
            </a:r>
            <a:endParaRPr lang="en-US" dirty="0"/>
          </a:p>
        </p:txBody>
      </p:sp>
      <p:sp>
        <p:nvSpPr>
          <p:cNvPr id="4" name="Slide Number Placeholder 3"/>
          <p:cNvSpPr>
            <a:spLocks noGrp="1"/>
          </p:cNvSpPr>
          <p:nvPr>
            <p:ph type="sldNum" sz="quarter" idx="10"/>
          </p:nvPr>
        </p:nvSpPr>
        <p:spPr/>
        <p:txBody>
          <a:bodyPr/>
          <a:lstStyle/>
          <a:p>
            <a:fld id="{FAD448D5-87EA-4DD8-958C-BA41C05927BE}" type="slidenum">
              <a:rPr lang="en-US" smtClean="0"/>
              <a:t>5</a:t>
            </a:fld>
            <a:endParaRPr lang="en-US"/>
          </a:p>
        </p:txBody>
      </p:sp>
    </p:spTree>
    <p:extLst>
      <p:ext uri="{BB962C8B-B14F-4D97-AF65-F5344CB8AC3E}">
        <p14:creationId xmlns:p14="http://schemas.microsoft.com/office/powerpoint/2010/main" val="338249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also like to point out</a:t>
            </a:r>
            <a:r>
              <a:rPr lang="en-US" baseline="0" dirty="0"/>
              <a:t> that if Facebook were a country, it would be the largest country in the world. </a:t>
            </a:r>
            <a:br>
              <a:rPr lang="en-US" dirty="0"/>
            </a:br>
            <a:br>
              <a:rPr lang="en-US" dirty="0"/>
            </a:br>
            <a:br>
              <a:rPr lang="en-US" dirty="0"/>
            </a:br>
            <a:br>
              <a:rPr lang="en-US" dirty="0"/>
            </a:br>
            <a:br>
              <a:rPr lang="en-US" dirty="0"/>
            </a:br>
            <a:br>
              <a:rPr lang="en-US" dirty="0"/>
            </a:br>
            <a:r>
              <a:rPr lang="en-US" dirty="0"/>
              <a:t>Data as of May 24, 2016 </a:t>
            </a:r>
          </a:p>
        </p:txBody>
      </p:sp>
      <p:sp>
        <p:nvSpPr>
          <p:cNvPr id="4" name="Slide Number Placeholder 3"/>
          <p:cNvSpPr>
            <a:spLocks noGrp="1"/>
          </p:cNvSpPr>
          <p:nvPr>
            <p:ph type="sldNum" sz="quarter" idx="10"/>
          </p:nvPr>
        </p:nvSpPr>
        <p:spPr/>
        <p:txBody>
          <a:bodyPr/>
          <a:lstStyle/>
          <a:p>
            <a:fld id="{FAD448D5-87EA-4DD8-958C-BA41C05927BE}" type="slidenum">
              <a:rPr lang="en-US" smtClean="0"/>
              <a:t>6</a:t>
            </a:fld>
            <a:endParaRPr lang="en-US"/>
          </a:p>
        </p:txBody>
      </p:sp>
    </p:spTree>
    <p:extLst>
      <p:ext uri="{BB962C8B-B14F-4D97-AF65-F5344CB8AC3E}">
        <p14:creationId xmlns:p14="http://schemas.microsoft.com/office/powerpoint/2010/main" val="286867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physically send people</a:t>
            </a:r>
            <a:r>
              <a:rPr lang="en-US" baseline="0" dirty="0"/>
              <a:t> halfway around the world. And that IS a very important part of our mission. But not everyone can do that. So my challenge to you and the community is this: Why are we not spending time and effort sending missionaries to the digital countries? In other words, why are we not ALSO trying to reach souls for the kingdom on platforms that are already designed for engagement and relationship building? And for those who are called to the field, social media can plant valuable seeds in the community before the evangelist arrives and can continue the relationship after they leave. </a:t>
            </a:r>
            <a:endParaRPr lang="en-US" dirty="0"/>
          </a:p>
        </p:txBody>
      </p:sp>
      <p:sp>
        <p:nvSpPr>
          <p:cNvPr id="4" name="Slide Number Placeholder 3"/>
          <p:cNvSpPr>
            <a:spLocks noGrp="1"/>
          </p:cNvSpPr>
          <p:nvPr>
            <p:ph type="sldNum" sz="quarter" idx="10"/>
          </p:nvPr>
        </p:nvSpPr>
        <p:spPr/>
        <p:txBody>
          <a:bodyPr/>
          <a:lstStyle/>
          <a:p>
            <a:fld id="{FAD448D5-87EA-4DD8-958C-BA41C05927BE}" type="slidenum">
              <a:rPr lang="en-US" smtClean="0"/>
              <a:t>7</a:t>
            </a:fld>
            <a:endParaRPr lang="en-US"/>
          </a:p>
        </p:txBody>
      </p:sp>
    </p:spTree>
    <p:extLst>
      <p:ext uri="{BB962C8B-B14F-4D97-AF65-F5344CB8AC3E}">
        <p14:creationId xmlns:p14="http://schemas.microsoft.com/office/powerpoint/2010/main" val="314614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integrated, multi-channel</a:t>
            </a:r>
            <a:r>
              <a:rPr lang="en-US" baseline="0" dirty="0"/>
              <a:t>, multi-platform approach must become part of our outreach strategy, because we are seeking to reach souls in a digitally focused environment. We need to combine traditional means with new technologies to magnify our impact. Can you imagine if William Miller or James and Ellen White had the technologies we have today? </a:t>
            </a:r>
            <a:endParaRPr lang="en-US" dirty="0"/>
          </a:p>
        </p:txBody>
      </p:sp>
      <p:sp>
        <p:nvSpPr>
          <p:cNvPr id="4" name="Slide Number Placeholder 3"/>
          <p:cNvSpPr>
            <a:spLocks noGrp="1"/>
          </p:cNvSpPr>
          <p:nvPr>
            <p:ph type="sldNum" sz="quarter" idx="10"/>
          </p:nvPr>
        </p:nvSpPr>
        <p:spPr/>
        <p:txBody>
          <a:bodyPr/>
          <a:lstStyle/>
          <a:p>
            <a:fld id="{FAD448D5-87EA-4DD8-958C-BA41C05927BE}" type="slidenum">
              <a:rPr lang="en-US" smtClean="0"/>
              <a:t>8</a:t>
            </a:fld>
            <a:endParaRPr lang="en-US"/>
          </a:p>
        </p:txBody>
      </p:sp>
    </p:spTree>
    <p:extLst>
      <p:ext uri="{BB962C8B-B14F-4D97-AF65-F5344CB8AC3E}">
        <p14:creationId xmlns:p14="http://schemas.microsoft.com/office/powerpoint/2010/main" val="158188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Reaching souls</a:t>
            </a:r>
            <a:r>
              <a:rPr lang="en-US" baseline="0" dirty="0"/>
              <a:t> in the digital realm means cutting through the noise. We are being bombarded daily with news, social issues, product ads, mixed messages, and so much more from countless sources. It is estimated that the average adult is now exposed to over 3,000 marketing messages a day. Therefore, it’s important to develop the tools necessary to navigate a dynamic and complex digital environment to enable your message to reach people and stand out as relevant. </a:t>
            </a:r>
            <a:endParaRPr lang="en-US" dirty="0"/>
          </a:p>
        </p:txBody>
      </p:sp>
      <p:sp>
        <p:nvSpPr>
          <p:cNvPr id="4" name="Slide Number Placeholder 3"/>
          <p:cNvSpPr>
            <a:spLocks noGrp="1"/>
          </p:cNvSpPr>
          <p:nvPr>
            <p:ph type="sldNum" sz="quarter" idx="10"/>
          </p:nvPr>
        </p:nvSpPr>
        <p:spPr/>
        <p:txBody>
          <a:bodyPr/>
          <a:lstStyle/>
          <a:p>
            <a:fld id="{FAD448D5-87EA-4DD8-958C-BA41C05927BE}" type="slidenum">
              <a:rPr lang="en-US" smtClean="0"/>
              <a:t>9</a:t>
            </a:fld>
            <a:endParaRPr lang="en-US"/>
          </a:p>
        </p:txBody>
      </p:sp>
    </p:spTree>
    <p:extLst>
      <p:ext uri="{BB962C8B-B14F-4D97-AF65-F5344CB8AC3E}">
        <p14:creationId xmlns:p14="http://schemas.microsoft.com/office/powerpoint/2010/main" val="407807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3/29/2017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3/29/2017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3/29/2017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Social media 101</a:t>
            </a:r>
          </a:p>
        </p:txBody>
      </p:sp>
      <p:sp>
        <p:nvSpPr>
          <p:cNvPr id="3" name="Subtitle 2"/>
          <p:cNvSpPr>
            <a:spLocks noGrp="1"/>
          </p:cNvSpPr>
          <p:nvPr>
            <p:ph type="subTitle" idx="1"/>
          </p:nvPr>
        </p:nvSpPr>
        <p:spPr/>
        <p:txBody>
          <a:bodyPr/>
          <a:lstStyle/>
          <a:p>
            <a:r>
              <a:rPr lang="en-US" dirty="0"/>
              <a:t>Session 1 – Overview of Platforms, terms &amp; demographics</a:t>
            </a:r>
          </a:p>
        </p:txBody>
      </p:sp>
    </p:spTree>
    <p:extLst>
      <p:ext uri="{BB962C8B-B14F-4D97-AF65-F5344CB8AC3E}">
        <p14:creationId xmlns:p14="http://schemas.microsoft.com/office/powerpoint/2010/main" val="187790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all about the mix</a:t>
            </a:r>
          </a:p>
        </p:txBody>
      </p:sp>
      <p:sp>
        <p:nvSpPr>
          <p:cNvPr id="4" name="Content Placeholder 3"/>
          <p:cNvSpPr>
            <a:spLocks noGrp="1"/>
          </p:cNvSpPr>
          <p:nvPr>
            <p:ph sz="half" idx="2"/>
          </p:nvPr>
        </p:nvSpPr>
        <p:spPr/>
        <p:txBody>
          <a:bodyPr>
            <a:normAutofit/>
          </a:bodyPr>
          <a:lstStyle/>
          <a:p>
            <a:r>
              <a:rPr lang="en-US" sz="2000" dirty="0"/>
              <a:t>We now have </a:t>
            </a:r>
            <a:r>
              <a:rPr lang="en-US" sz="2000" i="1" dirty="0"/>
              <a:t>more</a:t>
            </a:r>
            <a:r>
              <a:rPr lang="en-US" sz="2000" dirty="0"/>
              <a:t> resources to reach audiences how they </a:t>
            </a:r>
            <a:r>
              <a:rPr lang="en-US" sz="2000" i="1" dirty="0"/>
              <a:t>want</a:t>
            </a:r>
            <a:r>
              <a:rPr lang="en-US" sz="2000" dirty="0"/>
              <a:t> to be reached.</a:t>
            </a:r>
            <a:br>
              <a:rPr lang="en-US" sz="2000" dirty="0"/>
            </a:br>
            <a:endParaRPr lang="en-US" sz="2000" dirty="0"/>
          </a:p>
          <a:p>
            <a:r>
              <a:rPr lang="en-US" sz="2000" dirty="0"/>
              <a:t>Effective marketing/communication campaigns work together across all channels, platforms and partners. </a:t>
            </a:r>
            <a:br>
              <a:rPr lang="en-US" sz="2000" dirty="0"/>
            </a:br>
            <a:endParaRPr lang="en-US" sz="2000" dirty="0"/>
          </a:p>
          <a:p>
            <a:r>
              <a:rPr lang="en-US" sz="2000" dirty="0"/>
              <a:t>Digital media is a vital tool for understanding your audience and building relationships. </a:t>
            </a:r>
          </a:p>
        </p:txBody>
      </p:sp>
      <p:pic>
        <p:nvPicPr>
          <p:cNvPr id="5" name="Shape 73"/>
          <p:cNvPicPr preferRelativeResize="0">
            <a:picLocks noGrp="1"/>
          </p:cNvPicPr>
          <p:nvPr>
            <p:ph sz="half" idx="1"/>
          </p:nvPr>
        </p:nvPicPr>
        <p:blipFill rotWithShape="1">
          <a:blip r:embed="rId3">
            <a:alphaModFix/>
          </a:blip>
          <a:srcRect l="22999" t="47998" r="59057" b="14666"/>
          <a:stretch/>
        </p:blipFill>
        <p:spPr>
          <a:xfrm>
            <a:off x="437501" y="2228003"/>
            <a:ext cx="3442168" cy="4005305"/>
          </a:xfrm>
          <a:prstGeom prst="rect">
            <a:avLst/>
          </a:prstGeom>
          <a:noFill/>
          <a:ln>
            <a:noFill/>
          </a:ln>
        </p:spPr>
      </p:pic>
    </p:spTree>
    <p:extLst>
      <p:ext uri="{BB962C8B-B14F-4D97-AF65-F5344CB8AC3E}">
        <p14:creationId xmlns:p14="http://schemas.microsoft.com/office/powerpoint/2010/main" val="324850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breakdown</a:t>
            </a:r>
          </a:p>
        </p:txBody>
      </p:sp>
      <p:sp>
        <p:nvSpPr>
          <p:cNvPr id="3" name="Text Placeholder 2"/>
          <p:cNvSpPr>
            <a:spLocks noGrp="1"/>
          </p:cNvSpPr>
          <p:nvPr>
            <p:ph type="body" idx="1"/>
          </p:nvPr>
        </p:nvSpPr>
        <p:spPr/>
        <p:txBody>
          <a:bodyPr/>
          <a:lstStyle/>
          <a:p>
            <a:r>
              <a:rPr lang="en-US" dirty="0"/>
              <a:t>Audience, key terms, and use</a:t>
            </a:r>
          </a:p>
        </p:txBody>
      </p:sp>
    </p:spTree>
    <p:extLst>
      <p:ext uri="{BB962C8B-B14F-4D97-AF65-F5344CB8AC3E}">
        <p14:creationId xmlns:p14="http://schemas.microsoft.com/office/powerpoint/2010/main" val="80956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More than just the largest country</a:t>
            </a:r>
          </a:p>
        </p:txBody>
      </p:sp>
      <p:sp>
        <p:nvSpPr>
          <p:cNvPr id="7" name="Rectangle 2"/>
          <p:cNvSpPr>
            <a:spLocks noGrp="1" noChangeArrowheads="1"/>
          </p:cNvSpPr>
          <p:nvPr>
            <p:ph sz="half" idx="1"/>
          </p:nvPr>
        </p:nvSpPr>
        <p:spPr bwMode="auto">
          <a:xfrm>
            <a:off x="481442" y="2036652"/>
            <a:ext cx="5752581"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lang="en-US" altLang="en-US" sz="2000" dirty="0">
                <a:solidFill>
                  <a:schemeClr val="tx1"/>
                </a:solidFill>
                <a:latin typeface="Arial" panose="020B0604020202020204" pitchFamily="34" charset="0"/>
              </a:rPr>
              <a:t> </a:t>
            </a:r>
            <a:r>
              <a:rPr lang="en-US" altLang="en-US" sz="2000" dirty="0">
                <a:solidFill>
                  <a:schemeClr val="tx1"/>
                </a:solidFill>
              </a:rPr>
              <a:t>U</a:t>
            </a:r>
            <a:r>
              <a:rPr kumimoji="0" lang="en-US" altLang="en-US" sz="2000" i="0" strike="noStrike" cap="none" normalizeH="0" baseline="0" dirty="0">
                <a:ln>
                  <a:noFill/>
                </a:ln>
                <a:solidFill>
                  <a:schemeClr val="tx1"/>
                </a:solidFill>
                <a:effectLst/>
              </a:rPr>
              <a:t>sed by </a:t>
            </a:r>
            <a:r>
              <a:rPr kumimoji="0" lang="en-US" altLang="en-US" sz="2000" b="1" i="0" strike="noStrike" cap="none" normalizeH="0" baseline="0" dirty="0">
                <a:ln>
                  <a:noFill/>
                </a:ln>
                <a:solidFill>
                  <a:schemeClr val="accent2"/>
                </a:solidFill>
                <a:effectLst/>
              </a:rPr>
              <a:t>64% </a:t>
            </a:r>
            <a:r>
              <a:rPr kumimoji="0" lang="en-US" altLang="en-US" sz="2000" i="0" strike="noStrike" cap="none" normalizeH="0" baseline="0" dirty="0">
                <a:ln>
                  <a:noFill/>
                </a:ln>
                <a:solidFill>
                  <a:schemeClr val="tx1"/>
                </a:solidFill>
                <a:effectLst/>
              </a:rPr>
              <a:t>percent of Americans 12+</a:t>
            </a:r>
            <a:br>
              <a:rPr kumimoji="0" lang="en-US" altLang="en-US" sz="2000" i="0" strike="noStrike" cap="none" normalizeH="0" baseline="0" dirty="0">
                <a:ln>
                  <a:noFill/>
                </a:ln>
                <a:solidFill>
                  <a:schemeClr val="tx1"/>
                </a:solidFill>
                <a:effectLst/>
              </a:rPr>
            </a:br>
            <a:endParaRPr kumimoji="0" lang="en-US" altLang="en-US" sz="2000" i="0"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lang="en-US" altLang="en-US" sz="2000" dirty="0">
                <a:solidFill>
                  <a:schemeClr val="tx1"/>
                </a:solidFill>
              </a:rPr>
              <a:t> </a:t>
            </a:r>
            <a:r>
              <a:rPr kumimoji="0" lang="en-US" altLang="en-US" sz="2000" i="0" strike="noStrike" cap="none" normalizeH="0" baseline="0" dirty="0">
                <a:ln>
                  <a:noFill/>
                </a:ln>
                <a:solidFill>
                  <a:schemeClr val="tx1"/>
                </a:solidFill>
                <a:effectLst/>
              </a:rPr>
              <a:t>It spans all generations</a:t>
            </a:r>
            <a:br>
              <a:rPr kumimoji="0" lang="en-US" altLang="en-US" sz="2000" i="0" strike="noStrike" cap="none" normalizeH="0" baseline="0" dirty="0">
                <a:ln>
                  <a:noFill/>
                </a:ln>
                <a:solidFill>
                  <a:schemeClr val="tx1"/>
                </a:solidFill>
                <a:effectLst/>
              </a:rPr>
            </a:br>
            <a:endParaRPr kumimoji="0" lang="en-US" altLang="en-US" sz="2000" i="0"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lang="en-US" altLang="en-US" sz="2000" dirty="0">
                <a:solidFill>
                  <a:schemeClr val="tx1"/>
                </a:solidFill>
              </a:rPr>
              <a:t> </a:t>
            </a:r>
            <a:r>
              <a:rPr kumimoji="0" lang="en-US" altLang="en-US" sz="2000" i="0" strike="noStrike" cap="none" normalizeH="0" baseline="0" dirty="0">
                <a:ln>
                  <a:noFill/>
                </a:ln>
                <a:solidFill>
                  <a:schemeClr val="tx1"/>
                </a:solidFill>
                <a:effectLst/>
              </a:rPr>
              <a:t>Nearly </a:t>
            </a:r>
            <a:r>
              <a:rPr kumimoji="0" lang="en-US" altLang="en-US" sz="2000" b="1" i="0" strike="noStrike" cap="none" normalizeH="0" baseline="0" dirty="0">
                <a:ln>
                  <a:noFill/>
                </a:ln>
                <a:solidFill>
                  <a:schemeClr val="accent2"/>
                </a:solidFill>
                <a:effectLst/>
              </a:rPr>
              <a:t>85%</a:t>
            </a:r>
            <a:r>
              <a:rPr kumimoji="0" lang="en-US" altLang="en-US" sz="2000" b="1" i="0" strike="noStrike" cap="none" normalizeH="0" dirty="0">
                <a:ln>
                  <a:noFill/>
                </a:ln>
                <a:solidFill>
                  <a:schemeClr val="accent2"/>
                </a:solidFill>
                <a:effectLst/>
              </a:rPr>
              <a:t> </a:t>
            </a:r>
            <a:r>
              <a:rPr kumimoji="0" lang="en-US" altLang="en-US" sz="2000" i="0" strike="noStrike" cap="none" normalizeH="0" baseline="0" dirty="0">
                <a:ln>
                  <a:noFill/>
                </a:ln>
                <a:solidFill>
                  <a:schemeClr val="tx1"/>
                </a:solidFill>
                <a:effectLst/>
              </a:rPr>
              <a:t>of daily active users are outside of the U.S. and Canada. </a:t>
            </a:r>
            <a:br>
              <a:rPr kumimoji="0" lang="en-US" altLang="en-US" sz="2000" i="0" strike="noStrike" cap="none" normalizeH="0" baseline="0" dirty="0">
                <a:ln>
                  <a:noFill/>
                </a:ln>
                <a:solidFill>
                  <a:schemeClr val="tx1"/>
                </a:solidFill>
                <a:effectLst/>
              </a:rPr>
            </a:br>
            <a:endParaRPr kumimoji="0" lang="en-US" altLang="en-US" sz="2000" i="0"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lang="en-US" altLang="en-US" sz="2000" dirty="0">
                <a:solidFill>
                  <a:schemeClr val="tx1"/>
                </a:solidFill>
              </a:rPr>
              <a:t> A</a:t>
            </a:r>
            <a:r>
              <a:rPr kumimoji="0" lang="en-US" altLang="en-US" sz="2000" i="0" strike="noStrike" cap="none" normalizeH="0" baseline="0" dirty="0">
                <a:ln>
                  <a:noFill/>
                </a:ln>
                <a:solidFill>
                  <a:schemeClr val="tx1"/>
                </a:solidFill>
                <a:effectLst/>
              </a:rPr>
              <a:t>ccounts for </a:t>
            </a:r>
            <a:r>
              <a:rPr kumimoji="0" lang="en-US" altLang="en-US" sz="2000" b="1" i="0" strike="noStrike" cap="none" normalizeH="0" baseline="0" dirty="0">
                <a:ln>
                  <a:noFill/>
                </a:ln>
                <a:solidFill>
                  <a:schemeClr val="accent2"/>
                </a:solidFill>
                <a:effectLst/>
              </a:rPr>
              <a:t>1</a:t>
            </a:r>
            <a:r>
              <a:rPr kumimoji="0" lang="en-US" altLang="en-US" sz="2000" i="0" strike="noStrike" cap="none" normalizeH="0" baseline="0" dirty="0">
                <a:ln>
                  <a:noFill/>
                </a:ln>
                <a:solidFill>
                  <a:schemeClr val="tx1"/>
                </a:solidFill>
                <a:effectLst/>
              </a:rPr>
              <a:t> in every </a:t>
            </a:r>
            <a:r>
              <a:rPr kumimoji="0" lang="en-US" altLang="en-US" sz="2000" b="1" i="0" strike="noStrike" cap="none" normalizeH="0" baseline="0" dirty="0">
                <a:ln>
                  <a:noFill/>
                </a:ln>
                <a:solidFill>
                  <a:schemeClr val="accent2"/>
                </a:solidFill>
                <a:effectLst/>
              </a:rPr>
              <a:t>6</a:t>
            </a:r>
            <a:r>
              <a:rPr kumimoji="0" lang="en-US" altLang="en-US" sz="2000" i="0" strike="noStrike" cap="none" normalizeH="0" baseline="0" dirty="0">
                <a:ln>
                  <a:noFill/>
                </a:ln>
                <a:solidFill>
                  <a:schemeClr val="tx1"/>
                </a:solidFill>
                <a:effectLst/>
              </a:rPr>
              <a:t> minutes spent online and </a:t>
            </a:r>
            <a:r>
              <a:rPr kumimoji="0" lang="en-US" altLang="en-US" sz="2000" b="1" i="0" strike="noStrike" cap="none" normalizeH="0" baseline="0" dirty="0">
                <a:ln>
                  <a:noFill/>
                </a:ln>
                <a:solidFill>
                  <a:schemeClr val="accent2"/>
                </a:solidFill>
                <a:effectLst/>
              </a:rPr>
              <a:t>1</a:t>
            </a:r>
            <a:r>
              <a:rPr kumimoji="0" lang="en-US" altLang="en-US" sz="2000" i="0" strike="noStrike" cap="none" normalizeH="0" baseline="0" dirty="0">
                <a:ln>
                  <a:noFill/>
                </a:ln>
                <a:solidFill>
                  <a:schemeClr val="tx1"/>
                </a:solidFill>
                <a:effectLst/>
              </a:rPr>
              <a:t> in every </a:t>
            </a:r>
            <a:r>
              <a:rPr kumimoji="0" lang="en-US" altLang="en-US" sz="2000" b="1" i="0" strike="noStrike" cap="none" normalizeH="0" baseline="0" dirty="0">
                <a:ln>
                  <a:noFill/>
                </a:ln>
                <a:solidFill>
                  <a:schemeClr val="accent2"/>
                </a:solidFill>
                <a:effectLst/>
              </a:rPr>
              <a:t>5</a:t>
            </a:r>
            <a:r>
              <a:rPr kumimoji="0" lang="en-US" altLang="en-US" sz="2000" i="0" strike="noStrike" cap="none" normalizeH="0" baseline="0" dirty="0">
                <a:ln>
                  <a:noFill/>
                </a:ln>
                <a:solidFill>
                  <a:schemeClr val="tx1"/>
                </a:solidFill>
                <a:effectLst/>
              </a:rPr>
              <a:t> minutes spent on mobile. </a:t>
            </a:r>
            <a:br>
              <a:rPr kumimoji="0" lang="en-US" altLang="en-US" sz="2000" i="0" strike="noStrike" cap="none" normalizeH="0" baseline="0" dirty="0">
                <a:ln>
                  <a:noFill/>
                </a:ln>
                <a:solidFill>
                  <a:schemeClr val="tx1"/>
                </a:solidFill>
                <a:effectLst/>
              </a:rPr>
            </a:br>
            <a:endParaRPr kumimoji="0" lang="en-US" altLang="en-US" sz="2000" i="0"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lang="en-US" altLang="en-US" sz="2000" dirty="0">
                <a:solidFill>
                  <a:schemeClr val="tx1"/>
                </a:solidFill>
              </a:rPr>
              <a:t> T</a:t>
            </a:r>
            <a:r>
              <a:rPr kumimoji="0" lang="en-US" altLang="en-US" sz="2000" i="0" strike="noStrike" cap="none" normalizeH="0" baseline="0" dirty="0">
                <a:ln>
                  <a:noFill/>
                </a:ln>
                <a:solidFill>
                  <a:schemeClr val="tx1"/>
                </a:solidFill>
                <a:effectLst/>
              </a:rPr>
              <a:t>he most-used app </a:t>
            </a:r>
            <a:br>
              <a:rPr kumimoji="0" lang="en-US" altLang="en-US" sz="2000" i="0" strike="noStrike" cap="none" normalizeH="0" baseline="0" dirty="0">
                <a:ln>
                  <a:noFill/>
                </a:ln>
                <a:solidFill>
                  <a:schemeClr val="tx1"/>
                </a:solidFill>
                <a:effectLst/>
              </a:rPr>
            </a:br>
            <a:endParaRPr kumimoji="0" lang="en-US" altLang="en-US" sz="2000" i="0"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lang="en-US" altLang="en-US" sz="2000" dirty="0">
                <a:solidFill>
                  <a:schemeClr val="tx1"/>
                </a:solidFill>
              </a:rPr>
              <a:t> Skews a little older and female</a:t>
            </a:r>
            <a:endParaRPr kumimoji="0" lang="en-US" altLang="en-US" sz="2000" i="0" strike="noStrike" cap="none" normalizeH="0" baseline="0" dirty="0">
              <a:ln>
                <a:noFill/>
              </a:ln>
              <a:solidFill>
                <a:schemeClr val="tx1"/>
              </a:solidFill>
              <a:effectLst/>
            </a:endParaRPr>
          </a:p>
        </p:txBody>
      </p:sp>
      <p:pic>
        <p:nvPicPr>
          <p:cNvPr id="8" name="Picture 7"/>
          <p:cNvPicPr>
            <a:picLocks noChangeAspect="1"/>
          </p:cNvPicPr>
          <p:nvPr/>
        </p:nvPicPr>
        <p:blipFill>
          <a:blip r:embed="rId3"/>
          <a:stretch>
            <a:fillRect/>
          </a:stretch>
        </p:blipFill>
        <p:spPr>
          <a:xfrm>
            <a:off x="7398328" y="2186933"/>
            <a:ext cx="4284525" cy="4284525"/>
          </a:xfrm>
          <a:prstGeom prst="rect">
            <a:avLst/>
          </a:prstGeom>
        </p:spPr>
      </p:pic>
    </p:spTree>
    <p:extLst>
      <p:ext uri="{BB962C8B-B14F-4D97-AF65-F5344CB8AC3E}">
        <p14:creationId xmlns:p14="http://schemas.microsoft.com/office/powerpoint/2010/main" val="189681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Terms &amp; Use</a:t>
            </a:r>
          </a:p>
        </p:txBody>
      </p:sp>
      <p:pic>
        <p:nvPicPr>
          <p:cNvPr id="4" name="Content Placeholder 3"/>
          <p:cNvPicPr>
            <a:picLocks noGrp="1" noChangeAspect="1"/>
          </p:cNvPicPr>
          <p:nvPr>
            <p:ph sz="half" idx="1"/>
          </p:nvPr>
        </p:nvPicPr>
        <p:blipFill>
          <a:blip r:embed="rId3"/>
          <a:stretch>
            <a:fillRect/>
          </a:stretch>
        </p:blipFill>
        <p:spPr>
          <a:xfrm>
            <a:off x="5426788" y="2070267"/>
            <a:ext cx="6329544" cy="4219695"/>
          </a:xfrm>
        </p:spPr>
      </p:pic>
      <p:sp>
        <p:nvSpPr>
          <p:cNvPr id="5" name="TextBox 4"/>
          <p:cNvSpPr txBox="1"/>
          <p:nvPr/>
        </p:nvSpPr>
        <p:spPr>
          <a:xfrm>
            <a:off x="499550" y="2650912"/>
            <a:ext cx="2204834" cy="3170099"/>
          </a:xfrm>
          <a:prstGeom prst="rect">
            <a:avLst/>
          </a:prstGeom>
          <a:noFill/>
        </p:spPr>
        <p:txBody>
          <a:bodyPr wrap="none" rtlCol="0">
            <a:spAutoFit/>
          </a:bodyPr>
          <a:lstStyle/>
          <a:p>
            <a:pPr marL="285750" indent="-285750">
              <a:buFont typeface="Arial" panose="020B0604020202020204" pitchFamily="34" charset="0"/>
              <a:buChar char="•"/>
            </a:pPr>
            <a:r>
              <a:rPr lang="en-US" sz="2000" dirty="0"/>
              <a:t>Friends &amp; Fans</a:t>
            </a:r>
          </a:p>
          <a:p>
            <a:pPr marL="285750" indent="-285750">
              <a:buFont typeface="Arial" panose="020B0604020202020204" pitchFamily="34" charset="0"/>
              <a:buChar char="•"/>
            </a:pPr>
            <a:r>
              <a:rPr lang="en-US" sz="2000" dirty="0"/>
              <a:t>Posts</a:t>
            </a:r>
          </a:p>
          <a:p>
            <a:pPr marL="285750" indent="-285750">
              <a:buFont typeface="Arial" panose="020B0604020202020204" pitchFamily="34" charset="0"/>
              <a:buChar char="•"/>
            </a:pPr>
            <a:r>
              <a:rPr lang="en-US" sz="2000" dirty="0"/>
              <a:t>Share</a:t>
            </a:r>
          </a:p>
          <a:p>
            <a:pPr marL="285750" indent="-285750">
              <a:buFont typeface="Arial" panose="020B0604020202020204" pitchFamily="34" charset="0"/>
              <a:buChar char="•"/>
            </a:pPr>
            <a:r>
              <a:rPr lang="en-US" sz="2000" dirty="0"/>
              <a:t>Like &amp; Reactions</a:t>
            </a:r>
          </a:p>
          <a:p>
            <a:pPr marL="285750" indent="-285750">
              <a:buFont typeface="Arial" panose="020B0604020202020204" pitchFamily="34" charset="0"/>
              <a:buChar char="•"/>
            </a:pPr>
            <a:r>
              <a:rPr lang="en-US" sz="2000" dirty="0"/>
              <a:t>Check-in</a:t>
            </a:r>
          </a:p>
          <a:p>
            <a:pPr marL="285750" indent="-285750">
              <a:buFont typeface="Arial" panose="020B0604020202020204" pitchFamily="34" charset="0"/>
              <a:buChar char="•"/>
            </a:pPr>
            <a:r>
              <a:rPr lang="en-US" sz="2000" dirty="0"/>
              <a:t>Events</a:t>
            </a:r>
          </a:p>
          <a:p>
            <a:pPr marL="285750" indent="-285750">
              <a:buFont typeface="Arial" panose="020B0604020202020204" pitchFamily="34" charset="0"/>
              <a:buChar char="•"/>
            </a:pPr>
            <a:r>
              <a:rPr lang="en-US" sz="2000" dirty="0"/>
              <a:t>Stories</a:t>
            </a:r>
          </a:p>
          <a:p>
            <a:pPr marL="285750" indent="-285750">
              <a:buFont typeface="Arial" panose="020B0604020202020204" pitchFamily="34" charset="0"/>
              <a:buChar char="•"/>
            </a:pPr>
            <a:r>
              <a:rPr lang="en-US" sz="2000" dirty="0"/>
              <a:t>Pages &amp; Groups</a:t>
            </a:r>
          </a:p>
          <a:p>
            <a:pPr marL="285750" indent="-285750">
              <a:buFont typeface="Arial" panose="020B0604020202020204" pitchFamily="34" charset="0"/>
              <a:buChar char="•"/>
            </a:pPr>
            <a:r>
              <a:rPr lang="en-US" sz="2000" dirty="0"/>
              <a:t>Facebook LIVE</a:t>
            </a:r>
          </a:p>
          <a:p>
            <a:pPr marL="285750" indent="-285750">
              <a:buFont typeface="Arial" panose="020B0604020202020204" pitchFamily="34" charset="0"/>
              <a:buChar char="•"/>
            </a:pPr>
            <a:r>
              <a:rPr lang="en-US" sz="2000" b="1" dirty="0"/>
              <a:t>Live Demo&gt;&gt;</a:t>
            </a:r>
          </a:p>
        </p:txBody>
      </p:sp>
    </p:spTree>
    <p:extLst>
      <p:ext uri="{BB962C8B-B14F-4D97-AF65-F5344CB8AC3E}">
        <p14:creationId xmlns:p14="http://schemas.microsoft.com/office/powerpoint/2010/main" val="3590774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a:t>
            </a:r>
          </a:p>
        </p:txBody>
      </p:sp>
      <p:sp>
        <p:nvSpPr>
          <p:cNvPr id="3" name="Content Placeholder 2"/>
          <p:cNvSpPr>
            <a:spLocks noGrp="1"/>
          </p:cNvSpPr>
          <p:nvPr>
            <p:ph sz="half" idx="1"/>
          </p:nvPr>
        </p:nvSpPr>
        <p:spPr/>
        <p:txBody>
          <a:bodyPr>
            <a:normAutofit/>
          </a:bodyPr>
          <a:lstStyle/>
          <a:p>
            <a:r>
              <a:rPr lang="en-US" sz="2000" dirty="0"/>
              <a:t>Every second, </a:t>
            </a:r>
            <a:r>
              <a:rPr lang="en-US" sz="2000" b="1" dirty="0">
                <a:solidFill>
                  <a:schemeClr val="accent2"/>
                </a:solidFill>
              </a:rPr>
              <a:t>6,000</a:t>
            </a:r>
            <a:r>
              <a:rPr lang="en-US" sz="2000" dirty="0"/>
              <a:t> Tweets are sent.</a:t>
            </a:r>
          </a:p>
          <a:p>
            <a:r>
              <a:rPr lang="en-US" sz="2000" b="1" dirty="0">
                <a:solidFill>
                  <a:schemeClr val="accent2"/>
                </a:solidFill>
              </a:rPr>
              <a:t>79% </a:t>
            </a:r>
            <a:r>
              <a:rPr lang="en-US" sz="2000" dirty="0"/>
              <a:t>of accounts are outside the U.S.</a:t>
            </a:r>
          </a:p>
          <a:p>
            <a:r>
              <a:rPr lang="en-US" sz="2000" b="1" dirty="0">
                <a:solidFill>
                  <a:schemeClr val="accent2"/>
                </a:solidFill>
              </a:rPr>
              <a:t>86% </a:t>
            </a:r>
            <a:r>
              <a:rPr lang="en-US" sz="2000" dirty="0"/>
              <a:t>of Twitter users use the site for news </a:t>
            </a:r>
            <a:br>
              <a:rPr lang="en-US" sz="2000" dirty="0"/>
            </a:br>
            <a:r>
              <a:rPr lang="en-US" sz="2000" dirty="0"/>
              <a:t>(real-time &amp; breaking)</a:t>
            </a:r>
          </a:p>
          <a:p>
            <a:r>
              <a:rPr lang="en-US" sz="2000" b="1" dirty="0">
                <a:solidFill>
                  <a:schemeClr val="accent2"/>
                </a:solidFill>
              </a:rPr>
              <a:t>28% </a:t>
            </a:r>
            <a:r>
              <a:rPr lang="en-US" sz="2000" dirty="0"/>
              <a:t>use it to second-screen with live events</a:t>
            </a:r>
          </a:p>
          <a:p>
            <a:r>
              <a:rPr lang="en-US" sz="2000" b="1" dirty="0">
                <a:solidFill>
                  <a:schemeClr val="accent2"/>
                </a:solidFill>
              </a:rPr>
              <a:t>53% </a:t>
            </a:r>
            <a:r>
              <a:rPr lang="en-US" sz="2000" dirty="0"/>
              <a:t>users never post any updates</a:t>
            </a:r>
          </a:p>
          <a:p>
            <a:r>
              <a:rPr lang="en-US" sz="2000" dirty="0"/>
              <a:t>Skews younger &amp; male (25-40)</a:t>
            </a:r>
          </a:p>
        </p:txBody>
      </p:sp>
      <p:pic>
        <p:nvPicPr>
          <p:cNvPr id="5" name="Content Placeholder 4"/>
          <p:cNvPicPr>
            <a:picLocks noGrp="1" noChangeAspect="1"/>
          </p:cNvPicPr>
          <p:nvPr>
            <p:ph sz="half" idx="2"/>
          </p:nvPr>
        </p:nvPicPr>
        <p:blipFill>
          <a:blip r:embed="rId3"/>
          <a:stretch>
            <a:fillRect/>
          </a:stretch>
        </p:blipFill>
        <p:spPr>
          <a:xfrm>
            <a:off x="6262099" y="2227263"/>
            <a:ext cx="5274852" cy="3633787"/>
          </a:xfrm>
        </p:spPr>
      </p:pic>
    </p:spTree>
    <p:extLst>
      <p:ext uri="{BB962C8B-B14F-4D97-AF65-F5344CB8AC3E}">
        <p14:creationId xmlns:p14="http://schemas.microsoft.com/office/powerpoint/2010/main" val="423407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Terms &amp; Use</a:t>
            </a:r>
          </a:p>
        </p:txBody>
      </p:sp>
      <p:sp>
        <p:nvSpPr>
          <p:cNvPr id="3" name="Content Placeholder 2"/>
          <p:cNvSpPr>
            <a:spLocks noGrp="1"/>
          </p:cNvSpPr>
          <p:nvPr>
            <p:ph sz="half" idx="1"/>
          </p:nvPr>
        </p:nvSpPr>
        <p:spPr/>
        <p:txBody>
          <a:bodyPr>
            <a:normAutofit/>
          </a:bodyPr>
          <a:lstStyle/>
          <a:p>
            <a:r>
              <a:rPr lang="en-US" sz="2000" dirty="0"/>
              <a:t>Tweet</a:t>
            </a:r>
          </a:p>
          <a:p>
            <a:r>
              <a:rPr lang="en-US" sz="2000" dirty="0"/>
              <a:t>Handle &amp; mentions</a:t>
            </a:r>
          </a:p>
          <a:p>
            <a:r>
              <a:rPr lang="en-US" sz="2000" dirty="0"/>
              <a:t>Follows</a:t>
            </a:r>
          </a:p>
          <a:p>
            <a:r>
              <a:rPr lang="en-US" sz="2000" dirty="0"/>
              <a:t>Live-Tweeting</a:t>
            </a:r>
          </a:p>
          <a:p>
            <a:r>
              <a:rPr lang="en-US" sz="2000" dirty="0"/>
              <a:t>Hashtags</a:t>
            </a:r>
          </a:p>
          <a:p>
            <a:r>
              <a:rPr lang="en-US" sz="2000" dirty="0"/>
              <a:t>Live-broadcasting with Periscope</a:t>
            </a:r>
          </a:p>
          <a:p>
            <a:r>
              <a:rPr lang="en-US" sz="2000" b="1" dirty="0"/>
              <a:t>Live Demo&gt;&gt;</a:t>
            </a:r>
          </a:p>
        </p:txBody>
      </p:sp>
      <p:pic>
        <p:nvPicPr>
          <p:cNvPr id="5" name="Content Placeholder 4"/>
          <p:cNvPicPr>
            <a:picLocks noGrp="1" noChangeAspect="1"/>
          </p:cNvPicPr>
          <p:nvPr>
            <p:ph sz="half" idx="2"/>
          </p:nvPr>
        </p:nvPicPr>
        <p:blipFill>
          <a:blip r:embed="rId2"/>
          <a:stretch>
            <a:fillRect/>
          </a:stretch>
        </p:blipFill>
        <p:spPr>
          <a:xfrm>
            <a:off x="6912429" y="2008981"/>
            <a:ext cx="4800600" cy="4800600"/>
          </a:xfrm>
        </p:spPr>
      </p:pic>
    </p:spTree>
    <p:extLst>
      <p:ext uri="{BB962C8B-B14F-4D97-AF65-F5344CB8AC3E}">
        <p14:creationId xmlns:p14="http://schemas.microsoft.com/office/powerpoint/2010/main" val="2572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Instagram</a:t>
            </a:r>
          </a:p>
        </p:txBody>
      </p:sp>
      <p:sp>
        <p:nvSpPr>
          <p:cNvPr id="3" name="Content Placeholder 2"/>
          <p:cNvSpPr>
            <a:spLocks noGrp="1"/>
          </p:cNvSpPr>
          <p:nvPr>
            <p:ph sz="half" idx="1"/>
          </p:nvPr>
        </p:nvSpPr>
        <p:spPr/>
        <p:txBody>
          <a:bodyPr>
            <a:normAutofit/>
          </a:bodyPr>
          <a:lstStyle/>
          <a:p>
            <a:r>
              <a:rPr lang="en-US" sz="2000" b="1" dirty="0">
                <a:solidFill>
                  <a:schemeClr val="accent2"/>
                </a:solidFill>
              </a:rPr>
              <a:t>27% </a:t>
            </a:r>
            <a:r>
              <a:rPr lang="en-US" sz="2000" dirty="0"/>
              <a:t>of teens ranked Instagram as the second most important social network</a:t>
            </a:r>
          </a:p>
          <a:p>
            <a:r>
              <a:rPr lang="en-US" sz="2000" dirty="0"/>
              <a:t>Skews under 25</a:t>
            </a:r>
          </a:p>
          <a:p>
            <a:r>
              <a:rPr lang="en-US" sz="2000" b="1" dirty="0">
                <a:solidFill>
                  <a:schemeClr val="accent2"/>
                </a:solidFill>
              </a:rPr>
              <a:t>75% </a:t>
            </a:r>
            <a:r>
              <a:rPr lang="en-US" sz="2000" dirty="0"/>
              <a:t>of users are outside the U.S.</a:t>
            </a:r>
          </a:p>
          <a:p>
            <a:r>
              <a:rPr lang="en-US" sz="2000" b="1" dirty="0">
                <a:solidFill>
                  <a:schemeClr val="accent2"/>
                </a:solidFill>
              </a:rPr>
              <a:t>80</a:t>
            </a:r>
            <a:r>
              <a:rPr lang="en-US" sz="2000" dirty="0"/>
              <a:t> million photos shared per day</a:t>
            </a:r>
          </a:p>
          <a:p>
            <a:r>
              <a:rPr lang="en-US" sz="2000" dirty="0"/>
              <a:t>The highest per follower engagement rate </a:t>
            </a:r>
          </a:p>
        </p:txBody>
      </p:sp>
      <p:pic>
        <p:nvPicPr>
          <p:cNvPr id="5" name="Content Placeholder 4"/>
          <p:cNvPicPr>
            <a:picLocks noGrp="1" noChangeAspect="1"/>
          </p:cNvPicPr>
          <p:nvPr>
            <p:ph sz="half" idx="2"/>
          </p:nvPr>
        </p:nvPicPr>
        <p:blipFill rotWithShape="1">
          <a:blip r:embed="rId3"/>
          <a:srcRect l="25803" t="12589" r="30035" b="9232"/>
          <a:stretch/>
        </p:blipFill>
        <p:spPr>
          <a:xfrm>
            <a:off x="7062622" y="1988561"/>
            <a:ext cx="4830021" cy="4336040"/>
          </a:xfrm>
        </p:spPr>
      </p:pic>
    </p:spTree>
    <p:extLst>
      <p:ext uri="{BB962C8B-B14F-4D97-AF65-F5344CB8AC3E}">
        <p14:creationId xmlns:p14="http://schemas.microsoft.com/office/powerpoint/2010/main" val="3359547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Instagram: Terms &amp; Uses</a:t>
            </a:r>
          </a:p>
        </p:txBody>
      </p:sp>
      <p:sp>
        <p:nvSpPr>
          <p:cNvPr id="3" name="Content Placeholder 2"/>
          <p:cNvSpPr>
            <a:spLocks noGrp="1"/>
          </p:cNvSpPr>
          <p:nvPr>
            <p:ph sz="half" idx="1"/>
          </p:nvPr>
        </p:nvSpPr>
        <p:spPr/>
        <p:txBody>
          <a:bodyPr>
            <a:normAutofit fontScale="92500" lnSpcReduction="10000"/>
          </a:bodyPr>
          <a:lstStyle/>
          <a:p>
            <a:r>
              <a:rPr lang="en-US" sz="2000" dirty="0"/>
              <a:t>Posts</a:t>
            </a:r>
          </a:p>
          <a:p>
            <a:r>
              <a:rPr lang="en-US" sz="2000" dirty="0"/>
              <a:t>Stories</a:t>
            </a:r>
          </a:p>
          <a:p>
            <a:r>
              <a:rPr lang="en-US" sz="2000" dirty="0"/>
              <a:t>Likes</a:t>
            </a:r>
          </a:p>
          <a:p>
            <a:r>
              <a:rPr lang="en-US" sz="2000" dirty="0"/>
              <a:t>Followers</a:t>
            </a:r>
          </a:p>
          <a:p>
            <a:r>
              <a:rPr lang="en-US" sz="2000" dirty="0"/>
              <a:t>Hashtag</a:t>
            </a:r>
          </a:p>
          <a:p>
            <a:r>
              <a:rPr lang="en-US" sz="2000" dirty="0"/>
              <a:t>Filter</a:t>
            </a:r>
          </a:p>
          <a:p>
            <a:r>
              <a:rPr lang="en-US" sz="2000" dirty="0" err="1"/>
              <a:t>Regram</a:t>
            </a:r>
            <a:r>
              <a:rPr lang="en-US" sz="2000" dirty="0"/>
              <a:t> or Repost</a:t>
            </a:r>
          </a:p>
          <a:p>
            <a:r>
              <a:rPr lang="en-US" sz="2000" dirty="0"/>
              <a:t>Instagram Live</a:t>
            </a:r>
          </a:p>
          <a:p>
            <a:r>
              <a:rPr lang="en-US" sz="2000" b="1" dirty="0"/>
              <a:t>Live Demo&gt;&gt;</a:t>
            </a:r>
          </a:p>
        </p:txBody>
      </p:sp>
      <p:pic>
        <p:nvPicPr>
          <p:cNvPr id="5" name="Picture 4"/>
          <p:cNvPicPr>
            <a:picLocks noChangeAspect="1"/>
          </p:cNvPicPr>
          <p:nvPr/>
        </p:nvPicPr>
        <p:blipFill rotWithShape="1">
          <a:blip r:embed="rId3"/>
          <a:srcRect l="24904" t="28766" r="25889" b="23550"/>
          <a:stretch/>
        </p:blipFill>
        <p:spPr>
          <a:xfrm>
            <a:off x="4735287" y="1857192"/>
            <a:ext cx="7010402" cy="4528978"/>
          </a:xfrm>
          <a:prstGeom prst="rect">
            <a:avLst/>
          </a:prstGeom>
        </p:spPr>
      </p:pic>
    </p:spTree>
    <p:extLst>
      <p:ext uri="{BB962C8B-B14F-4D97-AF65-F5344CB8AC3E}">
        <p14:creationId xmlns:p14="http://schemas.microsoft.com/office/powerpoint/2010/main" val="2072785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SnapChat</a:t>
            </a:r>
            <a:endParaRPr lang="en-US" dirty="0"/>
          </a:p>
        </p:txBody>
      </p:sp>
      <p:sp>
        <p:nvSpPr>
          <p:cNvPr id="3" name="Content Placeholder 2"/>
          <p:cNvSpPr>
            <a:spLocks noGrp="1"/>
          </p:cNvSpPr>
          <p:nvPr>
            <p:ph sz="half" idx="1"/>
          </p:nvPr>
        </p:nvSpPr>
        <p:spPr>
          <a:xfrm>
            <a:off x="581193" y="2228003"/>
            <a:ext cx="6365948" cy="4252299"/>
          </a:xfrm>
        </p:spPr>
        <p:txBody>
          <a:bodyPr>
            <a:noAutofit/>
          </a:bodyPr>
          <a:lstStyle/>
          <a:p>
            <a:r>
              <a:rPr lang="en-US" sz="2000" dirty="0"/>
              <a:t>Second most-used social network after Facebook.</a:t>
            </a:r>
          </a:p>
          <a:p>
            <a:r>
              <a:rPr lang="en-US" sz="2000" dirty="0"/>
              <a:t>18 to 24-year-olds are the largest user base at </a:t>
            </a:r>
            <a:r>
              <a:rPr lang="en-US" sz="2000" b="1" dirty="0">
                <a:solidFill>
                  <a:schemeClr val="accent2"/>
                </a:solidFill>
              </a:rPr>
              <a:t>37%; </a:t>
            </a:r>
            <a:br>
              <a:rPr lang="en-US" sz="2000" dirty="0"/>
            </a:br>
            <a:r>
              <a:rPr lang="en-US" sz="2000" dirty="0"/>
              <a:t>25 to 34-year-olds (26%); 13 to 17-year-olds (23%)</a:t>
            </a:r>
          </a:p>
          <a:p>
            <a:r>
              <a:rPr lang="en-US" sz="2000" b="1" dirty="0">
                <a:solidFill>
                  <a:schemeClr val="accent2"/>
                </a:solidFill>
              </a:rPr>
              <a:t>60% </a:t>
            </a:r>
            <a:r>
              <a:rPr lang="en-US" sz="2000" dirty="0"/>
              <a:t>of U.S. 13 to 34-year-old smartphone users are </a:t>
            </a:r>
            <a:r>
              <a:rPr lang="en-US" sz="2000" dirty="0" err="1"/>
              <a:t>Snapchatters</a:t>
            </a:r>
            <a:r>
              <a:rPr lang="en-US" sz="2000" dirty="0"/>
              <a:t>.</a:t>
            </a:r>
          </a:p>
          <a:p>
            <a:r>
              <a:rPr lang="en-US" sz="2000" b="1" dirty="0">
                <a:solidFill>
                  <a:schemeClr val="accent2"/>
                </a:solidFill>
              </a:rPr>
              <a:t>28% </a:t>
            </a:r>
            <a:r>
              <a:rPr lang="en-US" sz="2000" dirty="0"/>
              <a:t>of teens ranked Snapchat as the most important social network.</a:t>
            </a:r>
          </a:p>
          <a:p>
            <a:r>
              <a:rPr lang="en-US" sz="2000" dirty="0"/>
              <a:t>25 to 30 minutes on the app each day.</a:t>
            </a:r>
          </a:p>
          <a:p>
            <a:r>
              <a:rPr lang="en-US" sz="2000" dirty="0"/>
              <a:t>Over </a:t>
            </a:r>
            <a:r>
              <a:rPr lang="en-US" sz="2000" b="1" dirty="0">
                <a:solidFill>
                  <a:schemeClr val="accent2"/>
                </a:solidFill>
              </a:rPr>
              <a:t>1/3</a:t>
            </a:r>
            <a:r>
              <a:rPr lang="en-US" sz="2000" dirty="0"/>
              <a:t> of Snapchat’s daily users create Stories.</a:t>
            </a:r>
          </a:p>
        </p:txBody>
      </p:sp>
      <p:pic>
        <p:nvPicPr>
          <p:cNvPr id="5" name="Content Placeholder 4"/>
          <p:cNvPicPr>
            <a:picLocks noGrp="1" noChangeAspect="1"/>
          </p:cNvPicPr>
          <p:nvPr>
            <p:ph sz="half" idx="2"/>
          </p:nvPr>
        </p:nvPicPr>
        <p:blipFill rotWithShape="1">
          <a:blip r:embed="rId3"/>
          <a:srcRect l="15666" r="15481"/>
          <a:stretch/>
        </p:blipFill>
        <p:spPr>
          <a:xfrm>
            <a:off x="7173687" y="1920272"/>
            <a:ext cx="4708070" cy="4560030"/>
          </a:xfrm>
        </p:spPr>
      </p:pic>
    </p:spTree>
    <p:extLst>
      <p:ext uri="{BB962C8B-B14F-4D97-AF65-F5344CB8AC3E}">
        <p14:creationId xmlns:p14="http://schemas.microsoft.com/office/powerpoint/2010/main" val="259165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Snapchat: Terms &amp; Uses</a:t>
            </a:r>
          </a:p>
        </p:txBody>
      </p:sp>
      <p:sp>
        <p:nvSpPr>
          <p:cNvPr id="3" name="Content Placeholder 2"/>
          <p:cNvSpPr>
            <a:spLocks noGrp="1"/>
          </p:cNvSpPr>
          <p:nvPr>
            <p:ph sz="half" idx="1"/>
          </p:nvPr>
        </p:nvSpPr>
        <p:spPr>
          <a:xfrm>
            <a:off x="581193" y="1964871"/>
            <a:ext cx="5128364" cy="4789715"/>
          </a:xfrm>
        </p:spPr>
        <p:txBody>
          <a:bodyPr>
            <a:normAutofit/>
          </a:bodyPr>
          <a:lstStyle/>
          <a:p>
            <a:r>
              <a:rPr lang="en-US" dirty="0"/>
              <a:t>Content disappears after 24 hours &amp; usually only 1 replay is permitted</a:t>
            </a:r>
          </a:p>
          <a:p>
            <a:r>
              <a:rPr lang="en-US" dirty="0"/>
              <a:t>Chat privately</a:t>
            </a:r>
          </a:p>
          <a:p>
            <a:r>
              <a:rPr lang="en-US" dirty="0"/>
              <a:t>Send images or videos (Snaps) and stickers</a:t>
            </a:r>
          </a:p>
          <a:p>
            <a:r>
              <a:rPr lang="en-US" dirty="0"/>
              <a:t>Add to your ‘Story’</a:t>
            </a:r>
          </a:p>
          <a:p>
            <a:r>
              <a:rPr lang="en-US" dirty="0"/>
              <a:t>Use filters (time, temperature, speed &amp; </a:t>
            </a:r>
            <a:r>
              <a:rPr lang="en-US" dirty="0" err="1"/>
              <a:t>geofilter</a:t>
            </a:r>
            <a:r>
              <a:rPr lang="en-US" dirty="0"/>
              <a:t>) or lenses for selfies</a:t>
            </a:r>
          </a:p>
          <a:p>
            <a:r>
              <a:rPr lang="en-US" dirty="0"/>
              <a:t>Screenshot snaps</a:t>
            </a:r>
          </a:p>
          <a:p>
            <a:r>
              <a:rPr lang="en-US" dirty="0"/>
              <a:t>Add friends by </a:t>
            </a:r>
            <a:r>
              <a:rPr lang="en-US" dirty="0" err="1"/>
              <a:t>Snapcode</a:t>
            </a:r>
            <a:r>
              <a:rPr lang="en-US" dirty="0"/>
              <a:t> </a:t>
            </a:r>
          </a:p>
          <a:p>
            <a:r>
              <a:rPr lang="en-US" dirty="0"/>
              <a:t>Live stories (community curated)</a:t>
            </a:r>
          </a:p>
          <a:p>
            <a:r>
              <a:rPr lang="en-US" dirty="0"/>
              <a:t>Discover stories from brands</a:t>
            </a:r>
          </a:p>
          <a:p>
            <a:r>
              <a:rPr lang="en-US" b="1" dirty="0"/>
              <a:t>Live Demo&gt;&gt;</a:t>
            </a:r>
          </a:p>
        </p:txBody>
      </p:sp>
      <p:pic>
        <p:nvPicPr>
          <p:cNvPr id="5" name="Content Placeholder 4"/>
          <p:cNvPicPr>
            <a:picLocks noGrp="1" noChangeAspect="1"/>
          </p:cNvPicPr>
          <p:nvPr>
            <p:ph sz="half" idx="2"/>
          </p:nvPr>
        </p:nvPicPr>
        <p:blipFill>
          <a:blip r:embed="rId3"/>
          <a:stretch>
            <a:fillRect/>
          </a:stretch>
        </p:blipFill>
        <p:spPr>
          <a:xfrm>
            <a:off x="8964385" y="1894429"/>
            <a:ext cx="2764631" cy="4914900"/>
          </a:xfrm>
        </p:spPr>
      </p:pic>
      <p:pic>
        <p:nvPicPr>
          <p:cNvPr id="6" name="Picture 5"/>
          <p:cNvPicPr>
            <a:picLocks noChangeAspect="1"/>
          </p:cNvPicPr>
          <p:nvPr/>
        </p:nvPicPr>
        <p:blipFill>
          <a:blip r:embed="rId4"/>
          <a:stretch>
            <a:fillRect/>
          </a:stretch>
        </p:blipFill>
        <p:spPr>
          <a:xfrm>
            <a:off x="6050416" y="1894429"/>
            <a:ext cx="2764631" cy="4914900"/>
          </a:xfrm>
          <a:prstGeom prst="rect">
            <a:avLst/>
          </a:prstGeom>
        </p:spPr>
      </p:pic>
    </p:spTree>
    <p:extLst>
      <p:ext uri="{BB962C8B-B14F-4D97-AF65-F5344CB8AC3E}">
        <p14:creationId xmlns:p14="http://schemas.microsoft.com/office/powerpoint/2010/main" val="87464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sessions</a:t>
            </a:r>
          </a:p>
        </p:txBody>
      </p:sp>
      <p:sp>
        <p:nvSpPr>
          <p:cNvPr id="3" name="TextBox 2"/>
          <p:cNvSpPr txBox="1"/>
          <p:nvPr/>
        </p:nvSpPr>
        <p:spPr>
          <a:xfrm>
            <a:off x="398669" y="2485951"/>
            <a:ext cx="5746317" cy="3785652"/>
          </a:xfrm>
          <a:prstGeom prst="rect">
            <a:avLst/>
          </a:prstGeom>
          <a:noFill/>
        </p:spPr>
        <p:txBody>
          <a:bodyPr wrap="square" rtlCol="0">
            <a:spAutoFit/>
          </a:bodyPr>
          <a:lstStyle/>
          <a:p>
            <a:pPr marL="285750" indent="-285750">
              <a:buFont typeface="Wingdings" panose="05000000000000000000" pitchFamily="2" charset="2"/>
              <a:buChar char="§"/>
            </a:pPr>
            <a:r>
              <a:rPr lang="en-US" sz="2000" b="1" dirty="0">
                <a:solidFill>
                  <a:schemeClr val="accent2"/>
                </a:solidFill>
              </a:rPr>
              <a:t>Session 1: </a:t>
            </a:r>
            <a:r>
              <a:rPr lang="en-US" sz="2000" dirty="0">
                <a:solidFill>
                  <a:schemeClr val="accent2"/>
                </a:solidFill>
              </a:rPr>
              <a:t>Overview of Platforms, Terms, and Demographics</a:t>
            </a:r>
            <a:br>
              <a:rPr lang="en-US" sz="2000" dirty="0"/>
            </a:br>
            <a:endParaRPr lang="en-US" sz="2000" b="1" dirty="0"/>
          </a:p>
          <a:p>
            <a:pPr marL="285750" indent="-285750">
              <a:buFont typeface="Wingdings" panose="05000000000000000000" pitchFamily="2" charset="2"/>
              <a:buChar char="§"/>
            </a:pPr>
            <a:r>
              <a:rPr lang="en-US" sz="2000" b="1" dirty="0"/>
              <a:t>Session 2: </a:t>
            </a:r>
            <a:r>
              <a:rPr lang="en-US" sz="2000" dirty="0"/>
              <a:t>Tips for Getting Started – Strategy, Goals, Branding, Hashtags, and more</a:t>
            </a:r>
            <a:br>
              <a:rPr lang="en-US" sz="2000" b="1" dirty="0"/>
            </a:br>
            <a:endParaRPr lang="en-US" sz="2000" b="1" dirty="0"/>
          </a:p>
          <a:p>
            <a:pPr marL="285750" indent="-285750">
              <a:buFont typeface="Wingdings" panose="05000000000000000000" pitchFamily="2" charset="2"/>
              <a:buChar char="§"/>
            </a:pPr>
            <a:r>
              <a:rPr lang="en-US" sz="2000" b="1" dirty="0"/>
              <a:t>Session 3: </a:t>
            </a:r>
            <a:r>
              <a:rPr lang="en-US" sz="2000" dirty="0"/>
              <a:t>Basics of How to Write for Social Media &amp; Engagements Best Practices</a:t>
            </a:r>
            <a:br>
              <a:rPr lang="en-US" sz="2000" dirty="0"/>
            </a:br>
            <a:endParaRPr lang="en-US" sz="2000" dirty="0"/>
          </a:p>
          <a:p>
            <a:pPr marL="285750" indent="-285750">
              <a:buFont typeface="Wingdings" panose="05000000000000000000" pitchFamily="2" charset="2"/>
              <a:buChar char="§"/>
            </a:pPr>
            <a:r>
              <a:rPr lang="en-US" sz="2000" b="1" dirty="0"/>
              <a:t>Session 4: </a:t>
            </a:r>
            <a:r>
              <a:rPr lang="en-US" sz="2000" dirty="0"/>
              <a:t>Designing and Selecting Images for Social Media</a:t>
            </a:r>
            <a:br>
              <a:rPr lang="en-US" sz="2000" dirty="0"/>
            </a:br>
            <a:endParaRPr lang="en-US" sz="2000" dirty="0"/>
          </a:p>
        </p:txBody>
      </p:sp>
      <p:pic>
        <p:nvPicPr>
          <p:cNvPr id="4" name="Picture 3"/>
          <p:cNvPicPr>
            <a:picLocks noChangeAspect="1"/>
          </p:cNvPicPr>
          <p:nvPr/>
        </p:nvPicPr>
        <p:blipFill>
          <a:blip r:embed="rId3"/>
          <a:stretch>
            <a:fillRect/>
          </a:stretch>
        </p:blipFill>
        <p:spPr>
          <a:xfrm>
            <a:off x="7064828" y="1970313"/>
            <a:ext cx="4816929" cy="4816929"/>
          </a:xfrm>
          <a:prstGeom prst="rect">
            <a:avLst/>
          </a:prstGeom>
        </p:spPr>
      </p:pic>
    </p:spTree>
    <p:extLst>
      <p:ext uri="{BB962C8B-B14F-4D97-AF65-F5344CB8AC3E}">
        <p14:creationId xmlns:p14="http://schemas.microsoft.com/office/powerpoint/2010/main" val="3952085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Pinterest</a:t>
            </a:r>
          </a:p>
        </p:txBody>
      </p:sp>
      <p:sp>
        <p:nvSpPr>
          <p:cNvPr id="3" name="Content Placeholder 2"/>
          <p:cNvSpPr>
            <a:spLocks noGrp="1"/>
          </p:cNvSpPr>
          <p:nvPr>
            <p:ph sz="half" idx="1"/>
          </p:nvPr>
        </p:nvSpPr>
        <p:spPr>
          <a:xfrm>
            <a:off x="581193" y="2228002"/>
            <a:ext cx="6385664" cy="4629997"/>
          </a:xfrm>
        </p:spPr>
        <p:txBody>
          <a:bodyPr>
            <a:normAutofit lnSpcReduction="10000"/>
          </a:bodyPr>
          <a:lstStyle/>
          <a:p>
            <a:r>
              <a:rPr lang="en-US" sz="2000" dirty="0"/>
              <a:t>Predominantly used by women, but </a:t>
            </a:r>
            <a:r>
              <a:rPr lang="en-US" sz="2000" b="1" dirty="0">
                <a:solidFill>
                  <a:schemeClr val="accent2"/>
                </a:solidFill>
              </a:rPr>
              <a:t>1/3</a:t>
            </a:r>
            <a:r>
              <a:rPr lang="en-US" sz="2000" dirty="0"/>
              <a:t> of users are now male</a:t>
            </a:r>
          </a:p>
          <a:p>
            <a:r>
              <a:rPr lang="en-US" sz="2000" dirty="0"/>
              <a:t>Network of choice for planners</a:t>
            </a:r>
          </a:p>
          <a:p>
            <a:r>
              <a:rPr lang="en-US" sz="2000" b="1" dirty="0">
                <a:solidFill>
                  <a:schemeClr val="accent2"/>
                </a:solidFill>
              </a:rPr>
              <a:t>75% </a:t>
            </a:r>
            <a:r>
              <a:rPr lang="en-US" sz="2000" dirty="0"/>
              <a:t>of Pinterest usage taking place on phones &amp; tablets.</a:t>
            </a:r>
          </a:p>
          <a:p>
            <a:r>
              <a:rPr lang="en-US" sz="2000" dirty="0"/>
              <a:t>Pinners are </a:t>
            </a:r>
            <a:r>
              <a:rPr lang="en-US" sz="2000" b="1" dirty="0">
                <a:solidFill>
                  <a:schemeClr val="accent2"/>
                </a:solidFill>
              </a:rPr>
              <a:t>2x</a:t>
            </a:r>
            <a:r>
              <a:rPr lang="en-US" sz="2000" dirty="0"/>
              <a:t> more likely to celebrate events &amp; holidays</a:t>
            </a:r>
          </a:p>
          <a:p>
            <a:r>
              <a:rPr lang="en-US" sz="2000" dirty="0"/>
              <a:t>Planning on Pinterest begins </a:t>
            </a:r>
            <a:r>
              <a:rPr lang="en-US" sz="2000" b="1" dirty="0">
                <a:solidFill>
                  <a:schemeClr val="accent2"/>
                </a:solidFill>
              </a:rPr>
              <a:t>2 to 4 months </a:t>
            </a:r>
            <a:r>
              <a:rPr lang="en-US" sz="2000" dirty="0"/>
              <a:t>in advance</a:t>
            </a:r>
          </a:p>
          <a:p>
            <a:r>
              <a:rPr lang="en-US" sz="2000" b="1" dirty="0">
                <a:solidFill>
                  <a:schemeClr val="accent2"/>
                </a:solidFill>
              </a:rPr>
              <a:t>14 million </a:t>
            </a:r>
            <a:r>
              <a:rPr lang="en-US" sz="2000" dirty="0"/>
              <a:t>articles are Pinned daily</a:t>
            </a:r>
          </a:p>
          <a:p>
            <a:r>
              <a:rPr lang="en-US" sz="2000" dirty="0"/>
              <a:t>Compared to the average online consumer, Pinterest users are </a:t>
            </a:r>
            <a:r>
              <a:rPr lang="en-US" sz="2000" b="1" dirty="0">
                <a:solidFill>
                  <a:schemeClr val="accent2"/>
                </a:solidFill>
              </a:rPr>
              <a:t>9x</a:t>
            </a:r>
            <a:r>
              <a:rPr lang="en-US" sz="2000" dirty="0"/>
              <a:t> more likely to plan to get pregnant or have a child in the next 6 months</a:t>
            </a:r>
          </a:p>
          <a:p>
            <a:r>
              <a:rPr lang="en-US" sz="2000" b="1" dirty="0">
                <a:solidFill>
                  <a:schemeClr val="accent2"/>
                </a:solidFill>
              </a:rPr>
              <a:t>75% </a:t>
            </a:r>
            <a:r>
              <a:rPr lang="en-US" sz="2000" dirty="0"/>
              <a:t>of Pins saved come from businesses and </a:t>
            </a:r>
            <a:r>
              <a:rPr lang="en-US" sz="2000" b="1" dirty="0">
                <a:solidFill>
                  <a:schemeClr val="accent2"/>
                </a:solidFill>
              </a:rPr>
              <a:t>2/3</a:t>
            </a:r>
            <a:r>
              <a:rPr lang="en-US" sz="2000" dirty="0"/>
              <a:t> of all Pins are from a business’ website.</a:t>
            </a:r>
            <a:endParaRPr lang="en-US" dirty="0"/>
          </a:p>
          <a:p>
            <a:endParaRPr lang="en-US" dirty="0"/>
          </a:p>
        </p:txBody>
      </p:sp>
      <p:pic>
        <p:nvPicPr>
          <p:cNvPr id="5" name="Content Placeholder 4"/>
          <p:cNvPicPr>
            <a:picLocks noGrp="1" noChangeAspect="1"/>
          </p:cNvPicPr>
          <p:nvPr>
            <p:ph sz="half" idx="2"/>
          </p:nvPr>
        </p:nvPicPr>
        <p:blipFill>
          <a:blip r:embed="rId3"/>
          <a:stretch>
            <a:fillRect/>
          </a:stretch>
        </p:blipFill>
        <p:spPr>
          <a:xfrm>
            <a:off x="7152482" y="2030753"/>
            <a:ext cx="4549662" cy="4549662"/>
          </a:xfrm>
        </p:spPr>
      </p:pic>
    </p:spTree>
    <p:extLst>
      <p:ext uri="{BB962C8B-B14F-4D97-AF65-F5344CB8AC3E}">
        <p14:creationId xmlns:p14="http://schemas.microsoft.com/office/powerpoint/2010/main" val="974452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Pinterest: Terms &amp; Uses</a:t>
            </a:r>
          </a:p>
        </p:txBody>
      </p:sp>
      <p:sp>
        <p:nvSpPr>
          <p:cNvPr id="3" name="Content Placeholder 2"/>
          <p:cNvSpPr>
            <a:spLocks noGrp="1"/>
          </p:cNvSpPr>
          <p:nvPr>
            <p:ph sz="half" idx="1"/>
          </p:nvPr>
        </p:nvSpPr>
        <p:spPr>
          <a:xfrm>
            <a:off x="581193" y="2228003"/>
            <a:ext cx="6167950" cy="4363297"/>
          </a:xfrm>
        </p:spPr>
        <p:txBody>
          <a:bodyPr>
            <a:normAutofit/>
          </a:bodyPr>
          <a:lstStyle/>
          <a:p>
            <a:r>
              <a:rPr lang="en-US" sz="2000" dirty="0"/>
              <a:t>It’s a digital bulletin board </a:t>
            </a:r>
          </a:p>
          <a:p>
            <a:r>
              <a:rPr lang="en-US" sz="2000" dirty="0"/>
              <a:t>Catalog of ideas</a:t>
            </a:r>
          </a:p>
          <a:p>
            <a:r>
              <a:rPr lang="en-US" sz="2000" dirty="0"/>
              <a:t>Categorize &amp; organize content by interest or topic</a:t>
            </a:r>
          </a:p>
          <a:p>
            <a:r>
              <a:rPr lang="en-US" sz="2000" dirty="0"/>
              <a:t>Pin &amp; </a:t>
            </a:r>
            <a:r>
              <a:rPr lang="en-US" sz="2000" dirty="0" err="1"/>
              <a:t>Repin</a:t>
            </a:r>
            <a:endParaRPr lang="en-US" sz="2000" dirty="0"/>
          </a:p>
          <a:p>
            <a:r>
              <a:rPr lang="en-US" sz="2000" dirty="0"/>
              <a:t>Board</a:t>
            </a:r>
          </a:p>
          <a:p>
            <a:r>
              <a:rPr lang="en-US" sz="2000" dirty="0"/>
              <a:t>Follow other boards </a:t>
            </a:r>
          </a:p>
          <a:p>
            <a:r>
              <a:rPr lang="en-US" sz="2000" b="1" dirty="0"/>
              <a:t>Live Demo&gt;&gt;</a:t>
            </a:r>
          </a:p>
        </p:txBody>
      </p:sp>
      <p:pic>
        <p:nvPicPr>
          <p:cNvPr id="6" name="Content Placeholder 5"/>
          <p:cNvPicPr>
            <a:picLocks noGrp="1" noChangeAspect="1"/>
          </p:cNvPicPr>
          <p:nvPr>
            <p:ph sz="half" idx="2"/>
          </p:nvPr>
        </p:nvPicPr>
        <p:blipFill>
          <a:blip r:embed="rId3"/>
          <a:stretch>
            <a:fillRect/>
          </a:stretch>
        </p:blipFill>
        <p:spPr>
          <a:xfrm>
            <a:off x="8358027" y="1919038"/>
            <a:ext cx="3453602" cy="4888266"/>
          </a:xfrm>
        </p:spPr>
      </p:pic>
    </p:spTree>
    <p:extLst>
      <p:ext uri="{BB962C8B-B14F-4D97-AF65-F5344CB8AC3E}">
        <p14:creationId xmlns:p14="http://schemas.microsoft.com/office/powerpoint/2010/main" val="3945067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terms</a:t>
            </a:r>
          </a:p>
        </p:txBody>
      </p:sp>
      <p:sp>
        <p:nvSpPr>
          <p:cNvPr id="3" name="Text Placeholder 2"/>
          <p:cNvSpPr>
            <a:spLocks noGrp="1"/>
          </p:cNvSpPr>
          <p:nvPr>
            <p:ph type="body" idx="1"/>
          </p:nvPr>
        </p:nvSpPr>
        <p:spPr/>
        <p:txBody>
          <a:bodyPr/>
          <a:lstStyle/>
          <a:p>
            <a:r>
              <a:rPr lang="en-US" dirty="0"/>
              <a:t>Learning the lingo</a:t>
            </a:r>
          </a:p>
        </p:txBody>
      </p:sp>
    </p:spTree>
    <p:extLst>
      <p:ext uri="{BB962C8B-B14F-4D97-AF65-F5344CB8AC3E}">
        <p14:creationId xmlns:p14="http://schemas.microsoft.com/office/powerpoint/2010/main" val="798737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Terms: MEMES</a:t>
            </a:r>
          </a:p>
        </p:txBody>
      </p:sp>
      <p:sp>
        <p:nvSpPr>
          <p:cNvPr id="3" name="Content Placeholder 2"/>
          <p:cNvSpPr>
            <a:spLocks noGrp="1"/>
          </p:cNvSpPr>
          <p:nvPr>
            <p:ph sz="half" idx="1"/>
          </p:nvPr>
        </p:nvSpPr>
        <p:spPr/>
        <p:txBody>
          <a:bodyPr>
            <a:normAutofit fontScale="92500" lnSpcReduction="20000"/>
          </a:bodyPr>
          <a:lstStyle/>
          <a:p>
            <a:r>
              <a:rPr lang="en-US" sz="2000" b="1" dirty="0"/>
              <a:t>A 'meme' is a virally-transmitted cultural symbol or social idea.</a:t>
            </a:r>
          </a:p>
          <a:p>
            <a:r>
              <a:rPr lang="en-US" sz="2000" dirty="0"/>
              <a:t>Usually a picture with text</a:t>
            </a:r>
          </a:p>
          <a:p>
            <a:r>
              <a:rPr lang="en-US" sz="2000" dirty="0"/>
              <a:t>Typically includes an element of humor</a:t>
            </a:r>
          </a:p>
          <a:p>
            <a:r>
              <a:rPr lang="en-US" sz="2000" dirty="0"/>
              <a:t>Very popular and often go ‘viral’</a:t>
            </a:r>
          </a:p>
          <a:p>
            <a:r>
              <a:rPr lang="en-US" sz="2000" dirty="0"/>
              <a:t>Hashtags do not work when posted on images</a:t>
            </a:r>
          </a:p>
          <a:p>
            <a:r>
              <a:rPr lang="en-US" sz="2000" dirty="0"/>
              <a:t>Avoid on serious posts and events</a:t>
            </a:r>
          </a:p>
          <a:p>
            <a:r>
              <a:rPr lang="en-US" sz="2000" dirty="0"/>
              <a:t>Create your own on </a:t>
            </a:r>
            <a:r>
              <a:rPr lang="en-US" sz="2000" b="1" dirty="0">
                <a:solidFill>
                  <a:schemeClr val="accent2"/>
                </a:solidFill>
              </a:rPr>
              <a:t>memegenerator.net</a:t>
            </a:r>
          </a:p>
          <a:p>
            <a:r>
              <a:rPr lang="en-US" sz="2000" dirty="0">
                <a:solidFill>
                  <a:schemeClr val="tx1"/>
                </a:solidFill>
              </a:rPr>
              <a:t>To learn more, visit </a:t>
            </a:r>
            <a:r>
              <a:rPr lang="en-US" sz="2000" b="1" dirty="0">
                <a:solidFill>
                  <a:schemeClr val="accent2"/>
                </a:solidFill>
              </a:rPr>
              <a:t>Behind the Meme </a:t>
            </a:r>
            <a:r>
              <a:rPr lang="en-US" sz="2000" dirty="0">
                <a:solidFill>
                  <a:schemeClr val="tx1"/>
                </a:solidFill>
              </a:rPr>
              <a:t>on YouTube</a:t>
            </a:r>
          </a:p>
        </p:txBody>
      </p:sp>
      <p:pic>
        <p:nvPicPr>
          <p:cNvPr id="5" name="Content Placeholder 4"/>
          <p:cNvPicPr>
            <a:picLocks noGrp="1" noChangeAspect="1"/>
          </p:cNvPicPr>
          <p:nvPr>
            <p:ph sz="half" idx="2"/>
          </p:nvPr>
        </p:nvPicPr>
        <p:blipFill>
          <a:blip r:embed="rId3"/>
          <a:stretch>
            <a:fillRect/>
          </a:stretch>
        </p:blipFill>
        <p:spPr>
          <a:xfrm>
            <a:off x="6836229" y="1917018"/>
            <a:ext cx="4898003" cy="4898003"/>
          </a:xfrm>
        </p:spPr>
      </p:pic>
    </p:spTree>
    <p:extLst>
      <p:ext uri="{BB962C8B-B14F-4D97-AF65-F5344CB8AC3E}">
        <p14:creationId xmlns:p14="http://schemas.microsoft.com/office/powerpoint/2010/main" val="675408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Terms: Viral</a:t>
            </a:r>
          </a:p>
        </p:txBody>
      </p:sp>
      <p:sp>
        <p:nvSpPr>
          <p:cNvPr id="3" name="Content Placeholder 2"/>
          <p:cNvSpPr>
            <a:spLocks noGrp="1"/>
          </p:cNvSpPr>
          <p:nvPr>
            <p:ph sz="half" idx="1"/>
          </p:nvPr>
        </p:nvSpPr>
        <p:spPr>
          <a:xfrm>
            <a:off x="401396" y="2285776"/>
            <a:ext cx="4507878" cy="3633047"/>
          </a:xfrm>
        </p:spPr>
        <p:txBody>
          <a:bodyPr>
            <a:normAutofit/>
          </a:bodyPr>
          <a:lstStyle/>
          <a:p>
            <a:pPr marL="0" indent="0">
              <a:buNone/>
            </a:pPr>
            <a:r>
              <a:rPr lang="en-US" sz="2000" b="1" dirty="0"/>
              <a:t>To ‘go viral’ simply means that something (image, video, news, etc.) spreads very quickly and broadly throughout social media and/or the internet.</a:t>
            </a:r>
          </a:p>
        </p:txBody>
      </p:sp>
      <p:pic>
        <p:nvPicPr>
          <p:cNvPr id="5" name="Content Placeholder 4"/>
          <p:cNvPicPr>
            <a:picLocks noGrp="1" noChangeAspect="1"/>
          </p:cNvPicPr>
          <p:nvPr>
            <p:ph sz="half" idx="2"/>
          </p:nvPr>
        </p:nvPicPr>
        <p:blipFill>
          <a:blip r:embed="rId2"/>
          <a:stretch>
            <a:fillRect/>
          </a:stretch>
        </p:blipFill>
        <p:spPr>
          <a:xfrm>
            <a:off x="5382986" y="1941285"/>
            <a:ext cx="6364061" cy="3977538"/>
          </a:xfrm>
        </p:spPr>
      </p:pic>
    </p:spTree>
    <p:extLst>
      <p:ext uri="{BB962C8B-B14F-4D97-AF65-F5344CB8AC3E}">
        <p14:creationId xmlns:p14="http://schemas.microsoft.com/office/powerpoint/2010/main" val="1684085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Terms: GIF</a:t>
            </a:r>
          </a:p>
        </p:txBody>
      </p:sp>
      <p:sp>
        <p:nvSpPr>
          <p:cNvPr id="3" name="Content Placeholder 2"/>
          <p:cNvSpPr>
            <a:spLocks noGrp="1"/>
          </p:cNvSpPr>
          <p:nvPr>
            <p:ph sz="half" idx="1"/>
          </p:nvPr>
        </p:nvSpPr>
        <p:spPr/>
        <p:txBody>
          <a:bodyPr>
            <a:normAutofit lnSpcReduction="10000"/>
          </a:bodyPr>
          <a:lstStyle/>
          <a:p>
            <a:r>
              <a:rPr lang="en-US" sz="2000" dirty="0"/>
              <a:t>Stands for ‘Graphics Interchange Format’</a:t>
            </a:r>
          </a:p>
          <a:p>
            <a:r>
              <a:rPr lang="en-US" sz="2000" dirty="0"/>
              <a:t>Short and sweet video clips that convey a message, often with humor and easily shared</a:t>
            </a:r>
          </a:p>
          <a:p>
            <a:r>
              <a:rPr lang="en-US" sz="2000" dirty="0"/>
              <a:t>Do not have audio</a:t>
            </a:r>
          </a:p>
          <a:p>
            <a:r>
              <a:rPr lang="en-US" sz="2000" dirty="0"/>
              <a:t>Auto-replay an infinite number of times</a:t>
            </a:r>
          </a:p>
          <a:p>
            <a:r>
              <a:rPr lang="en-US" sz="2000" dirty="0"/>
              <a:t>Grainy video is standard and expected</a:t>
            </a:r>
          </a:p>
          <a:p>
            <a:r>
              <a:rPr lang="en-US" sz="2000" dirty="0" err="1"/>
              <a:t>iMessage</a:t>
            </a:r>
            <a:r>
              <a:rPr lang="en-US" sz="2000" dirty="0"/>
              <a:t> &amp; Facebook messenger now have built in gif library</a:t>
            </a:r>
          </a:p>
          <a:p>
            <a:r>
              <a:rPr lang="en-US" sz="2000" b="1" dirty="0"/>
              <a:t>Live Demo&gt;&gt;</a:t>
            </a:r>
          </a:p>
        </p:txBody>
      </p:sp>
      <p:pic>
        <p:nvPicPr>
          <p:cNvPr id="7" name="Content Placeholder 6"/>
          <p:cNvPicPr>
            <a:picLocks noGrp="1" noChangeAspect="1"/>
          </p:cNvPicPr>
          <p:nvPr>
            <p:ph sz="half" idx="2"/>
          </p:nvPr>
        </p:nvPicPr>
        <p:blipFill rotWithShape="1">
          <a:blip r:embed="rId2"/>
          <a:srcRect l="19887" t="13150" b="49104"/>
          <a:stretch/>
        </p:blipFill>
        <p:spPr>
          <a:xfrm>
            <a:off x="6351815" y="2057999"/>
            <a:ext cx="5730527" cy="4800001"/>
          </a:xfrm>
        </p:spPr>
      </p:pic>
      <p:sp>
        <p:nvSpPr>
          <p:cNvPr id="8" name="TextBox 7"/>
          <p:cNvSpPr txBox="1"/>
          <p:nvPr/>
        </p:nvSpPr>
        <p:spPr>
          <a:xfrm>
            <a:off x="6712866" y="2345871"/>
            <a:ext cx="2504212" cy="830997"/>
          </a:xfrm>
          <a:prstGeom prst="rect">
            <a:avLst/>
          </a:prstGeom>
          <a:noFill/>
        </p:spPr>
        <p:txBody>
          <a:bodyPr wrap="none" rtlCol="0">
            <a:spAutoFit/>
          </a:bodyPr>
          <a:lstStyle/>
          <a:p>
            <a:r>
              <a:rPr lang="en-US" sz="4800" dirty="0">
                <a:solidFill>
                  <a:schemeClr val="bg1"/>
                </a:solidFill>
              </a:rPr>
              <a:t>Nailed It!</a:t>
            </a:r>
          </a:p>
        </p:txBody>
      </p:sp>
    </p:spTree>
    <p:extLst>
      <p:ext uri="{BB962C8B-B14F-4D97-AF65-F5344CB8AC3E}">
        <p14:creationId xmlns:p14="http://schemas.microsoft.com/office/powerpoint/2010/main" val="1827269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Terms: Common Hashtag Themes</a:t>
            </a:r>
          </a:p>
        </p:txBody>
      </p:sp>
      <p:sp>
        <p:nvSpPr>
          <p:cNvPr id="3" name="Content Placeholder 2"/>
          <p:cNvSpPr>
            <a:spLocks noGrp="1"/>
          </p:cNvSpPr>
          <p:nvPr>
            <p:ph sz="half" idx="1"/>
          </p:nvPr>
        </p:nvSpPr>
        <p:spPr>
          <a:xfrm>
            <a:off x="581192" y="2228003"/>
            <a:ext cx="5732277" cy="3633047"/>
          </a:xfrm>
        </p:spPr>
        <p:txBody>
          <a:bodyPr>
            <a:normAutofit fontScale="92500"/>
          </a:bodyPr>
          <a:lstStyle/>
          <a:p>
            <a:r>
              <a:rPr lang="en-US" sz="2000" b="1" dirty="0"/>
              <a:t>Collective conversation around reoccurring themes</a:t>
            </a:r>
          </a:p>
          <a:p>
            <a:r>
              <a:rPr lang="en-US" sz="2000" dirty="0"/>
              <a:t>Popular hashtags &amp; trending hashtags are sometimes used in unrelated posts to get more views. </a:t>
            </a:r>
          </a:p>
          <a:p>
            <a:r>
              <a:rPr lang="en-US" sz="2000" dirty="0"/>
              <a:t>#FF (Follow Friday)</a:t>
            </a:r>
          </a:p>
          <a:p>
            <a:r>
              <a:rPr lang="en-US" sz="2000" dirty="0"/>
              <a:t>#TBT (Throw Back Thursday)</a:t>
            </a:r>
          </a:p>
          <a:p>
            <a:r>
              <a:rPr lang="en-US" sz="2000" dirty="0"/>
              <a:t>#TT (Trivia Tuesday)</a:t>
            </a:r>
          </a:p>
          <a:p>
            <a:r>
              <a:rPr lang="en-US" sz="2000" dirty="0"/>
              <a:t>#</a:t>
            </a:r>
            <a:r>
              <a:rPr lang="en-US" sz="2000" dirty="0" err="1"/>
              <a:t>MondayMotivation</a:t>
            </a:r>
            <a:endParaRPr lang="en-US" sz="2000" dirty="0"/>
          </a:p>
          <a:p>
            <a:r>
              <a:rPr lang="en-US" sz="2000" dirty="0"/>
              <a:t>#</a:t>
            </a:r>
            <a:r>
              <a:rPr lang="en-US" sz="2000" dirty="0" err="1"/>
              <a:t>WednesdayWidsom</a:t>
            </a:r>
            <a:endParaRPr lang="en-US" sz="2000" dirty="0"/>
          </a:p>
          <a:p>
            <a:pPr marL="0" indent="0">
              <a:buNone/>
            </a:pPr>
            <a:endParaRPr lang="en-US" dirty="0"/>
          </a:p>
        </p:txBody>
      </p:sp>
      <p:pic>
        <p:nvPicPr>
          <p:cNvPr id="5" name="Content Placeholder 7"/>
          <p:cNvPicPr>
            <a:picLocks noChangeAspect="1"/>
          </p:cNvPicPr>
          <p:nvPr/>
        </p:nvPicPr>
        <p:blipFill rotWithShape="1">
          <a:blip r:embed="rId3"/>
          <a:srcRect l="2713" t="2937" r="1"/>
          <a:stretch/>
        </p:blipFill>
        <p:spPr>
          <a:xfrm>
            <a:off x="6791219" y="1888221"/>
            <a:ext cx="2239766" cy="2647171"/>
          </a:xfrm>
          <a:prstGeom prst="rect">
            <a:avLst/>
          </a:prstGeom>
        </p:spPr>
      </p:pic>
      <p:pic>
        <p:nvPicPr>
          <p:cNvPr id="6" name="Picture 5"/>
          <p:cNvPicPr>
            <a:picLocks noChangeAspect="1"/>
          </p:cNvPicPr>
          <p:nvPr/>
        </p:nvPicPr>
        <p:blipFill rotWithShape="1">
          <a:blip r:embed="rId4"/>
          <a:srcRect l="16896" t="20079" b="39445"/>
          <a:stretch/>
        </p:blipFill>
        <p:spPr>
          <a:xfrm>
            <a:off x="6734741" y="4565109"/>
            <a:ext cx="2352722" cy="2037161"/>
          </a:xfrm>
          <a:prstGeom prst="rect">
            <a:avLst/>
          </a:prstGeom>
        </p:spPr>
      </p:pic>
      <p:pic>
        <p:nvPicPr>
          <p:cNvPr id="4" name="Picture 3"/>
          <p:cNvPicPr>
            <a:picLocks noChangeAspect="1"/>
          </p:cNvPicPr>
          <p:nvPr/>
        </p:nvPicPr>
        <p:blipFill rotWithShape="1">
          <a:blip r:embed="rId5"/>
          <a:srcRect t="18727" b="25243"/>
          <a:stretch/>
        </p:blipFill>
        <p:spPr>
          <a:xfrm>
            <a:off x="9030985" y="4565109"/>
            <a:ext cx="2262671" cy="2253820"/>
          </a:xfrm>
          <a:prstGeom prst="rect">
            <a:avLst/>
          </a:prstGeom>
        </p:spPr>
      </p:pic>
      <p:pic>
        <p:nvPicPr>
          <p:cNvPr id="7" name="Picture 6"/>
          <p:cNvPicPr>
            <a:picLocks noChangeAspect="1"/>
          </p:cNvPicPr>
          <p:nvPr/>
        </p:nvPicPr>
        <p:blipFill rotWithShape="1">
          <a:blip r:embed="rId6"/>
          <a:srcRect t="20823" b="14832"/>
          <a:stretch/>
        </p:blipFill>
        <p:spPr>
          <a:xfrm>
            <a:off x="9049655" y="1892063"/>
            <a:ext cx="2244001" cy="2566921"/>
          </a:xfrm>
          <a:prstGeom prst="rect">
            <a:avLst/>
          </a:prstGeom>
        </p:spPr>
      </p:pic>
    </p:spTree>
    <p:extLst>
      <p:ext uri="{BB962C8B-B14F-4D97-AF65-F5344CB8AC3E}">
        <p14:creationId xmlns:p14="http://schemas.microsoft.com/office/powerpoint/2010/main" val="2243622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summary</a:t>
            </a:r>
          </a:p>
        </p:txBody>
      </p:sp>
      <p:sp>
        <p:nvSpPr>
          <p:cNvPr id="3" name="Content Placeholder 2"/>
          <p:cNvSpPr>
            <a:spLocks noGrp="1"/>
          </p:cNvSpPr>
          <p:nvPr>
            <p:ph sz="half" idx="1"/>
          </p:nvPr>
        </p:nvSpPr>
        <p:spPr>
          <a:xfrm>
            <a:off x="581192" y="2228003"/>
            <a:ext cx="11127729" cy="5639288"/>
          </a:xfrm>
        </p:spPr>
        <p:txBody>
          <a:bodyPr/>
          <a:lstStyle/>
          <a:p>
            <a:r>
              <a:rPr lang="en-US" sz="2000" dirty="0"/>
              <a:t>Social media represents a bold new frontier for mission.</a:t>
            </a:r>
          </a:p>
          <a:p>
            <a:r>
              <a:rPr lang="en-US" sz="2000" dirty="0"/>
              <a:t>Reaching souls in the digital realm means cutting through the noise with an integrated communications strategy. </a:t>
            </a:r>
          </a:p>
          <a:p>
            <a:r>
              <a:rPr lang="en-US" sz="2000" dirty="0"/>
              <a:t>Digital communications is a way of magnifying the impact of traditional means, not replacing it. </a:t>
            </a:r>
          </a:p>
          <a:p>
            <a:r>
              <a:rPr lang="en-US" sz="2000" dirty="0"/>
              <a:t>Everyone is on Facebook. It is the new website.</a:t>
            </a:r>
          </a:p>
          <a:p>
            <a:r>
              <a:rPr lang="en-US" sz="2000" dirty="0"/>
              <a:t>Twitter skews younger and male.  A place for news junkies and conversation. </a:t>
            </a:r>
          </a:p>
          <a:p>
            <a:r>
              <a:rPr lang="en-US" sz="2000"/>
              <a:t>Instagram </a:t>
            </a:r>
            <a:r>
              <a:rPr lang="en-US" sz="2000" dirty="0"/>
              <a:t>targets under 25 and is highly visual. </a:t>
            </a:r>
          </a:p>
          <a:p>
            <a:r>
              <a:rPr lang="en-US" sz="2000" dirty="0"/>
              <a:t>Snapchat is the second most used platform and skews very young.</a:t>
            </a:r>
          </a:p>
          <a:p>
            <a:r>
              <a:rPr lang="en-US" sz="2000" dirty="0"/>
              <a:t>Pinterest is for woman of all ages and planners.</a:t>
            </a:r>
          </a:p>
          <a:p>
            <a:endParaRPr lang="en-US" dirty="0"/>
          </a:p>
          <a:p>
            <a:endParaRPr lang="en-US" dirty="0"/>
          </a:p>
          <a:p>
            <a:endParaRPr lang="en-US" dirty="0"/>
          </a:p>
        </p:txBody>
      </p:sp>
    </p:spTree>
    <p:extLst>
      <p:ext uri="{BB962C8B-B14F-4D97-AF65-F5344CB8AC3E}">
        <p14:creationId xmlns:p14="http://schemas.microsoft.com/office/powerpoint/2010/main" val="3647294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half" idx="1"/>
          </p:nvPr>
        </p:nvSpPr>
        <p:spPr>
          <a:xfrm>
            <a:off x="581193" y="2228003"/>
            <a:ext cx="5422390" cy="4385582"/>
          </a:xfrm>
        </p:spPr>
        <p:txBody>
          <a:bodyPr>
            <a:normAutofit/>
          </a:bodyPr>
          <a:lstStyle/>
          <a:p>
            <a:pPr marL="0" indent="0">
              <a:buNone/>
            </a:pPr>
            <a:r>
              <a:rPr lang="en-US" sz="2000" dirty="0"/>
              <a:t>Follow </a:t>
            </a:r>
            <a:r>
              <a:rPr lang="en-US" sz="2000" b="1" dirty="0">
                <a:solidFill>
                  <a:schemeClr val="accent2"/>
                </a:solidFill>
              </a:rPr>
              <a:t>@</a:t>
            </a:r>
            <a:r>
              <a:rPr lang="en-US" sz="2000" b="1" dirty="0" err="1">
                <a:solidFill>
                  <a:schemeClr val="accent2"/>
                </a:solidFill>
              </a:rPr>
              <a:t>DigiEvangelism</a:t>
            </a:r>
            <a:r>
              <a:rPr lang="en-US" sz="2000" b="1" dirty="0">
                <a:solidFill>
                  <a:schemeClr val="accent2"/>
                </a:solidFill>
              </a:rPr>
              <a:t> </a:t>
            </a:r>
            <a:r>
              <a:rPr lang="en-US" sz="2000" dirty="0"/>
              <a:t>on Facebook, Twitter, and Instagram for more digital marketing tips and tricks. </a:t>
            </a:r>
            <a:br>
              <a:rPr lang="en-US" sz="2000" i="1" dirty="0"/>
            </a:br>
            <a:endParaRPr lang="en-US" sz="2000" i="1" dirty="0"/>
          </a:p>
          <a:p>
            <a:pPr marL="0" indent="0">
              <a:buNone/>
            </a:pPr>
            <a:r>
              <a:rPr lang="en-US" sz="2000" dirty="0"/>
              <a:t>Visit </a:t>
            </a:r>
            <a:r>
              <a:rPr lang="en-US" sz="2000" b="1" dirty="0">
                <a:solidFill>
                  <a:schemeClr val="accent2"/>
                </a:solidFill>
              </a:rPr>
              <a:t>SDAdata.org</a:t>
            </a:r>
            <a:r>
              <a:rPr lang="en-US" sz="2000" dirty="0"/>
              <a:t> for more resources</a:t>
            </a:r>
            <a:r>
              <a:rPr lang="en-US" sz="2000"/>
              <a:t>, blogs, </a:t>
            </a:r>
            <a:r>
              <a:rPr lang="en-US" sz="2000" dirty="0"/>
              <a:t>and upcoming videos. </a:t>
            </a:r>
          </a:p>
          <a:p>
            <a:pPr marL="0" indent="0">
              <a:buNone/>
            </a:pPr>
            <a:endParaRPr lang="en-US" sz="2000" i="1" dirty="0"/>
          </a:p>
          <a:p>
            <a:pPr marL="0" indent="0">
              <a:buNone/>
            </a:pPr>
            <a:r>
              <a:rPr lang="en-US" sz="2000" b="1" dirty="0"/>
              <a:t>The next class will focus on: </a:t>
            </a:r>
            <a:r>
              <a:rPr lang="en-US" sz="2000" i="1" dirty="0"/>
              <a:t>Tips for Getting Started – Strategy, Goals, Branding, Hashtags and more</a:t>
            </a:r>
            <a:br>
              <a:rPr lang="en-US" i="1" dirty="0"/>
            </a:br>
            <a:br>
              <a:rPr lang="en-US" i="1" dirty="0"/>
            </a:br>
            <a:endParaRPr lang="en-US" dirty="0"/>
          </a:p>
        </p:txBody>
      </p:sp>
      <p:pic>
        <p:nvPicPr>
          <p:cNvPr id="5" name="Content Placeholder 4"/>
          <p:cNvPicPr>
            <a:picLocks noGrp="1" noChangeAspect="1"/>
          </p:cNvPicPr>
          <p:nvPr>
            <p:ph sz="half" idx="2"/>
          </p:nvPr>
        </p:nvPicPr>
        <p:blipFill>
          <a:blip r:embed="rId3"/>
          <a:stretch>
            <a:fillRect/>
          </a:stretch>
        </p:blipFill>
        <p:spPr>
          <a:xfrm>
            <a:off x="6732165" y="2227263"/>
            <a:ext cx="4334720" cy="3633787"/>
          </a:xfrm>
        </p:spPr>
      </p:pic>
    </p:spTree>
    <p:extLst>
      <p:ext uri="{BB962C8B-B14F-4D97-AF65-F5344CB8AC3E}">
        <p14:creationId xmlns:p14="http://schemas.microsoft.com/office/powerpoint/2010/main" val="295741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pic>
        <p:nvPicPr>
          <p:cNvPr id="4" name="Content Placeholder 3"/>
          <p:cNvPicPr>
            <a:picLocks noGrp="1" noChangeAspect="1"/>
          </p:cNvPicPr>
          <p:nvPr>
            <p:ph idx="1"/>
          </p:nvPr>
        </p:nvPicPr>
        <p:blipFill>
          <a:blip r:embed="rId3"/>
          <a:stretch>
            <a:fillRect/>
          </a:stretch>
        </p:blipFill>
        <p:spPr>
          <a:xfrm>
            <a:off x="8510650" y="1851291"/>
            <a:ext cx="3238433" cy="4865967"/>
          </a:xfrm>
        </p:spPr>
      </p:pic>
      <p:pic>
        <p:nvPicPr>
          <p:cNvPr id="5" name="Picture 4"/>
          <p:cNvPicPr>
            <a:picLocks noChangeAspect="1"/>
          </p:cNvPicPr>
          <p:nvPr/>
        </p:nvPicPr>
        <p:blipFill rotWithShape="1">
          <a:blip r:embed="rId4"/>
          <a:srcRect t="17860" b="29357"/>
          <a:stretch/>
        </p:blipFill>
        <p:spPr>
          <a:xfrm>
            <a:off x="0" y="2126609"/>
            <a:ext cx="7663854" cy="4504887"/>
          </a:xfrm>
          <a:prstGeom prst="rect">
            <a:avLst/>
          </a:prstGeom>
        </p:spPr>
      </p:pic>
      <p:pic>
        <p:nvPicPr>
          <p:cNvPr id="6" name="Content Placeholder 5"/>
          <p:cNvPicPr>
            <a:picLocks noChangeAspect="1"/>
          </p:cNvPicPr>
          <p:nvPr/>
        </p:nvPicPr>
        <p:blipFill rotWithShape="1">
          <a:blip r:embed="rId5"/>
          <a:srcRect l="57386" t="31953" r="8104" b="37363"/>
          <a:stretch/>
        </p:blipFill>
        <p:spPr>
          <a:xfrm>
            <a:off x="6480495" y="5924206"/>
            <a:ext cx="1901782" cy="847581"/>
          </a:xfrm>
          <a:prstGeom prst="rect">
            <a:avLst/>
          </a:prstGeom>
        </p:spPr>
      </p:pic>
    </p:spTree>
    <p:extLst>
      <p:ext uri="{BB962C8B-B14F-4D97-AF65-F5344CB8AC3E}">
        <p14:creationId xmlns:p14="http://schemas.microsoft.com/office/powerpoint/2010/main" val="3787490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46"/>
          <p:cNvPicPr preferRelativeResize="0">
            <a:picLocks/>
          </p:cNvPicPr>
          <p:nvPr/>
        </p:nvPicPr>
        <p:blipFill rotWithShape="1">
          <a:blip r:embed="rId3">
            <a:alphaModFix/>
          </a:blip>
          <a:srcRect t="19228" b="19228"/>
          <a:stretch/>
        </p:blipFill>
        <p:spPr>
          <a:xfrm>
            <a:off x="450570" y="639234"/>
            <a:ext cx="11290859" cy="3557252"/>
          </a:xfrm>
          <a:prstGeom prst="rect">
            <a:avLst/>
          </a:prstGeom>
          <a:noFill/>
          <a:ln>
            <a:noFill/>
          </a:ln>
        </p:spPr>
      </p:pic>
      <p:sp>
        <p:nvSpPr>
          <p:cNvPr id="4" name="Title 1"/>
          <p:cNvSpPr txBox="1">
            <a:spLocks/>
          </p:cNvSpPr>
          <p:nvPr/>
        </p:nvSpPr>
        <p:spPr>
          <a:xfrm>
            <a:off x="581193" y="4693389"/>
            <a:ext cx="11029616" cy="566738"/>
          </a:xfrm>
          <a:prstGeom prst="rect">
            <a:avLst/>
          </a:prstGeom>
        </p:spPr>
        <p:txBody>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1"/>
                </a:solidFill>
              </a:rPr>
              <a:t>Why is social media important for the church?</a:t>
            </a:r>
            <a:r>
              <a:rPr lang="en-US" dirty="0"/>
              <a:t>?</a:t>
            </a:r>
          </a:p>
        </p:txBody>
      </p:sp>
      <p:sp>
        <p:nvSpPr>
          <p:cNvPr id="5" name="Text Placeholder 3"/>
          <p:cNvSpPr txBox="1">
            <a:spLocks/>
          </p:cNvSpPr>
          <p:nvPr/>
        </p:nvSpPr>
        <p:spPr>
          <a:xfrm>
            <a:off x="581192" y="5260127"/>
            <a:ext cx="11029617" cy="598671"/>
          </a:xfrm>
          <a:prstGeom prst="rect">
            <a:avLst/>
          </a:prstGeom>
        </p:spPr>
        <p:txBody>
          <a:bodyP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000" dirty="0"/>
              <a:t>This gospel of the kingdom shall be preached in the whole world as a testimony to all the nations, and then the end will come. (Matthew 24:14)</a:t>
            </a:r>
          </a:p>
        </p:txBody>
      </p:sp>
    </p:spTree>
    <p:extLst>
      <p:ext uri="{BB962C8B-B14F-4D97-AF65-F5344CB8AC3E}">
        <p14:creationId xmlns:p14="http://schemas.microsoft.com/office/powerpoint/2010/main" val="388937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frontier for mission</a:t>
            </a:r>
          </a:p>
        </p:txBody>
      </p:sp>
      <p:pic>
        <p:nvPicPr>
          <p:cNvPr id="4" name="Picture 3"/>
          <p:cNvPicPr>
            <a:picLocks noChangeAspect="1"/>
          </p:cNvPicPr>
          <p:nvPr/>
        </p:nvPicPr>
        <p:blipFill rotWithShape="1">
          <a:blip r:embed="rId3"/>
          <a:srcRect l="753" t="1474"/>
          <a:stretch/>
        </p:blipFill>
        <p:spPr>
          <a:xfrm>
            <a:off x="6184557" y="1952372"/>
            <a:ext cx="5548184" cy="4856204"/>
          </a:xfrm>
          <a:prstGeom prst="rect">
            <a:avLst/>
          </a:prstGeom>
        </p:spPr>
      </p:pic>
      <p:sp>
        <p:nvSpPr>
          <p:cNvPr id="5" name="TextBox 4"/>
          <p:cNvSpPr txBox="1"/>
          <p:nvPr/>
        </p:nvSpPr>
        <p:spPr>
          <a:xfrm>
            <a:off x="575894" y="3052119"/>
            <a:ext cx="5534522" cy="1015663"/>
          </a:xfrm>
          <a:prstGeom prst="rect">
            <a:avLst/>
          </a:prstGeom>
          <a:noFill/>
        </p:spPr>
        <p:txBody>
          <a:bodyPr wrap="square" rtlCol="0">
            <a:spAutoFit/>
          </a:bodyPr>
          <a:lstStyle/>
          <a:p>
            <a:r>
              <a:rPr lang="en-US" sz="2000" dirty="0"/>
              <a:t>“Time is rapidly passing, and there is much to be done. Every agency must be set in operation…” </a:t>
            </a:r>
            <a:br>
              <a:rPr lang="en-US" sz="2000" dirty="0"/>
            </a:br>
            <a:r>
              <a:rPr lang="en-US" sz="2000" dirty="0"/>
              <a:t>            —EGW,  </a:t>
            </a:r>
            <a:r>
              <a:rPr lang="en-US" sz="2000" i="1" dirty="0"/>
              <a:t>Acts of the Apostles</a:t>
            </a:r>
            <a:r>
              <a:rPr lang="en-US" sz="2000" dirty="0"/>
              <a:t>, p. 158 (1911)</a:t>
            </a:r>
          </a:p>
        </p:txBody>
      </p:sp>
    </p:spTree>
    <p:extLst>
      <p:ext uri="{BB962C8B-B14F-4D97-AF65-F5344CB8AC3E}">
        <p14:creationId xmlns:p14="http://schemas.microsoft.com/office/powerpoint/2010/main" val="273371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16678" y="700981"/>
            <a:ext cx="7257005" cy="6004736"/>
          </a:xfrm>
          <a:prstGeom prst="rect">
            <a:avLst/>
          </a:prstGeom>
        </p:spPr>
      </p:pic>
      <p:sp>
        <p:nvSpPr>
          <p:cNvPr id="3" name="TextBox 2"/>
          <p:cNvSpPr txBox="1"/>
          <p:nvPr/>
        </p:nvSpPr>
        <p:spPr>
          <a:xfrm>
            <a:off x="9673683" y="6336385"/>
            <a:ext cx="2410981" cy="369332"/>
          </a:xfrm>
          <a:prstGeom prst="rect">
            <a:avLst/>
          </a:prstGeom>
          <a:noFill/>
        </p:spPr>
        <p:txBody>
          <a:bodyPr wrap="none" rtlCol="0">
            <a:spAutoFit/>
          </a:bodyPr>
          <a:lstStyle/>
          <a:p>
            <a:r>
              <a:rPr lang="en-US" dirty="0"/>
              <a:t>Data as of May 24, 2016</a:t>
            </a:r>
          </a:p>
        </p:txBody>
      </p:sp>
    </p:spTree>
    <p:extLst>
      <p:ext uri="{BB962C8B-B14F-4D97-AF65-F5344CB8AC3E}">
        <p14:creationId xmlns:p14="http://schemas.microsoft.com/office/powerpoint/2010/main" val="428881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not sending missionaries? </a:t>
            </a:r>
          </a:p>
        </p:txBody>
      </p:sp>
      <p:pic>
        <p:nvPicPr>
          <p:cNvPr id="3" name="Picture 2"/>
          <p:cNvPicPr>
            <a:picLocks noChangeAspect="1"/>
          </p:cNvPicPr>
          <p:nvPr/>
        </p:nvPicPr>
        <p:blipFill>
          <a:blip r:embed="rId3"/>
          <a:stretch>
            <a:fillRect/>
          </a:stretch>
        </p:blipFill>
        <p:spPr>
          <a:xfrm>
            <a:off x="0" y="1856518"/>
            <a:ext cx="11598941" cy="4293380"/>
          </a:xfrm>
          <a:prstGeom prst="rect">
            <a:avLst/>
          </a:prstGeom>
        </p:spPr>
      </p:pic>
    </p:spTree>
    <p:extLst>
      <p:ext uri="{BB962C8B-B14F-4D97-AF65-F5344CB8AC3E}">
        <p14:creationId xmlns:p14="http://schemas.microsoft.com/office/powerpoint/2010/main" val="54075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what would </a:t>
            </a:r>
            <a:r>
              <a:rPr lang="en-US" dirty="0" err="1"/>
              <a:t>ellen</a:t>
            </a:r>
            <a:r>
              <a:rPr lang="en-US" dirty="0"/>
              <a:t> white say? </a:t>
            </a:r>
          </a:p>
        </p:txBody>
      </p:sp>
      <p:pic>
        <p:nvPicPr>
          <p:cNvPr id="4" name="Picture 3"/>
          <p:cNvPicPr>
            <a:picLocks noChangeAspect="1"/>
          </p:cNvPicPr>
          <p:nvPr/>
        </p:nvPicPr>
        <p:blipFill>
          <a:blip r:embed="rId3"/>
          <a:stretch>
            <a:fillRect/>
          </a:stretch>
        </p:blipFill>
        <p:spPr>
          <a:xfrm>
            <a:off x="1285594" y="1932114"/>
            <a:ext cx="9610215" cy="4847339"/>
          </a:xfrm>
          <a:prstGeom prst="rect">
            <a:avLst/>
          </a:prstGeom>
        </p:spPr>
      </p:pic>
    </p:spTree>
    <p:extLst>
      <p:ext uri="{BB962C8B-B14F-4D97-AF65-F5344CB8AC3E}">
        <p14:creationId xmlns:p14="http://schemas.microsoft.com/office/powerpoint/2010/main" val="108444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Cut </a:t>
            </a:r>
            <a:r>
              <a:rPr lang="en-US" sz="2800" dirty="0">
                <a:solidFill>
                  <a:schemeClr val="bg1"/>
                </a:solidFill>
              </a:rPr>
              <a:t>through</a:t>
            </a:r>
            <a:r>
              <a:rPr lang="en-US" dirty="0">
                <a:solidFill>
                  <a:schemeClr val="bg1"/>
                </a:solidFill>
              </a:rPr>
              <a:t> the noise</a:t>
            </a:r>
          </a:p>
        </p:txBody>
      </p:sp>
      <p:pic>
        <p:nvPicPr>
          <p:cNvPr id="5" name="Content Placeholder 4"/>
          <p:cNvPicPr>
            <a:picLocks noGrp="1" noChangeAspect="1"/>
          </p:cNvPicPr>
          <p:nvPr>
            <p:ph idx="1"/>
          </p:nvPr>
        </p:nvPicPr>
        <p:blipFill>
          <a:blip r:embed="rId3"/>
          <a:stretch>
            <a:fillRect/>
          </a:stretch>
        </p:blipFill>
        <p:spPr>
          <a:xfrm>
            <a:off x="1794280" y="601662"/>
            <a:ext cx="8039378" cy="4518977"/>
          </a:xfrm>
        </p:spPr>
      </p:pic>
      <p:sp>
        <p:nvSpPr>
          <p:cNvPr id="4" name="Text Placeholder 3"/>
          <p:cNvSpPr>
            <a:spLocks noGrp="1"/>
          </p:cNvSpPr>
          <p:nvPr>
            <p:ph type="body" sz="half" idx="2"/>
          </p:nvPr>
        </p:nvSpPr>
        <p:spPr/>
        <p:txBody>
          <a:bodyPr>
            <a:normAutofit/>
          </a:bodyPr>
          <a:lstStyle/>
          <a:p>
            <a:r>
              <a:rPr lang="en-US" sz="1800" dirty="0"/>
              <a:t>The average adult is exposed to over </a:t>
            </a:r>
            <a:br>
              <a:rPr lang="en-US" sz="1800" dirty="0"/>
            </a:br>
            <a:r>
              <a:rPr lang="en-US" sz="1800" dirty="0"/>
              <a:t>3,000 marketing messages a day.</a:t>
            </a:r>
          </a:p>
        </p:txBody>
      </p:sp>
    </p:spTree>
    <p:extLst>
      <p:ext uri="{BB962C8B-B14F-4D97-AF65-F5344CB8AC3E}">
        <p14:creationId xmlns:p14="http://schemas.microsoft.com/office/powerpoint/2010/main" val="1693792898"/>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354</TotalTime>
  <Words>2057</Words>
  <Application>Microsoft Office PowerPoint</Application>
  <PresentationFormat>Widescreen</PresentationFormat>
  <Paragraphs>207</Paragraphs>
  <Slides>28</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Gill Sans MT</vt:lpstr>
      <vt:lpstr>Wingdings</vt:lpstr>
      <vt:lpstr>Wingdings 2</vt:lpstr>
      <vt:lpstr>Dividend</vt:lpstr>
      <vt:lpstr>Social media 101</vt:lpstr>
      <vt:lpstr>Four sessions</vt:lpstr>
      <vt:lpstr>Who am I?</vt:lpstr>
      <vt:lpstr>PowerPoint Presentation</vt:lpstr>
      <vt:lpstr>New frontier for mission</vt:lpstr>
      <vt:lpstr>PowerPoint Presentation</vt:lpstr>
      <vt:lpstr>Why are we not sending missionaries? </vt:lpstr>
      <vt:lpstr>But what would ellen white say? </vt:lpstr>
      <vt:lpstr>Cut through the noise</vt:lpstr>
      <vt:lpstr>It’s all about the mix</vt:lpstr>
      <vt:lpstr>Platform breakdown</vt:lpstr>
      <vt:lpstr>Facebook: More than just the largest country</vt:lpstr>
      <vt:lpstr>Facebook: Terms &amp; Use</vt:lpstr>
      <vt:lpstr>Twitter</vt:lpstr>
      <vt:lpstr>Twitter: Terms &amp; Use</vt:lpstr>
      <vt:lpstr>Instagram</vt:lpstr>
      <vt:lpstr>Instagram: Terms &amp; Uses</vt:lpstr>
      <vt:lpstr>SnapChat</vt:lpstr>
      <vt:lpstr>Snapchat: Terms &amp; Uses</vt:lpstr>
      <vt:lpstr>Pinterest</vt:lpstr>
      <vt:lpstr>Pinterest: Terms &amp; Uses</vt:lpstr>
      <vt:lpstr>Additional terms</vt:lpstr>
      <vt:lpstr>Additional Terms: MEMES</vt:lpstr>
      <vt:lpstr>Additional Terms: Viral</vt:lpstr>
      <vt:lpstr>Additional Terms: GIF</vt:lpstr>
      <vt:lpstr>Additional Terms: Common Hashtag Themes</vt:lpstr>
      <vt:lpstr>In 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101</dc:title>
  <dc:creator>Jamie Jean Schneider</dc:creator>
  <cp:lastModifiedBy>Jamie Jean Schneider</cp:lastModifiedBy>
  <cp:revision>55</cp:revision>
  <dcterms:created xsi:type="dcterms:W3CDTF">2016-10-10T01:23:00Z</dcterms:created>
  <dcterms:modified xsi:type="dcterms:W3CDTF">2017-03-29T15:50:14Z</dcterms:modified>
</cp:coreProperties>
</file>